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72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4291" r:id="rId2"/>
  </p:sldMasterIdLst>
  <p:notesMasterIdLst>
    <p:notesMasterId r:id="rId103"/>
  </p:notesMasterIdLst>
  <p:sldIdLst>
    <p:sldId id="319" r:id="rId3"/>
    <p:sldId id="699" r:id="rId4"/>
    <p:sldId id="700" r:id="rId5"/>
    <p:sldId id="669" r:id="rId6"/>
    <p:sldId id="701" r:id="rId7"/>
    <p:sldId id="702" r:id="rId8"/>
    <p:sldId id="703" r:id="rId9"/>
    <p:sldId id="704" r:id="rId10"/>
    <p:sldId id="576" r:id="rId11"/>
    <p:sldId id="446" r:id="rId12"/>
    <p:sldId id="447" r:id="rId13"/>
    <p:sldId id="708" r:id="rId14"/>
    <p:sldId id="443" r:id="rId15"/>
    <p:sldId id="709" r:id="rId16"/>
    <p:sldId id="444" r:id="rId17"/>
    <p:sldId id="448" r:id="rId18"/>
    <p:sldId id="449" r:id="rId19"/>
    <p:sldId id="451" r:id="rId20"/>
    <p:sldId id="450" r:id="rId21"/>
    <p:sldId id="467" r:id="rId22"/>
    <p:sldId id="452" r:id="rId23"/>
    <p:sldId id="455" r:id="rId24"/>
    <p:sldId id="710" r:id="rId25"/>
    <p:sldId id="474" r:id="rId26"/>
    <p:sldId id="476" r:id="rId27"/>
    <p:sldId id="475" r:id="rId28"/>
    <p:sldId id="477" r:id="rId29"/>
    <p:sldId id="480" r:id="rId30"/>
    <p:sldId id="494" r:id="rId31"/>
    <p:sldId id="495" r:id="rId32"/>
    <p:sldId id="496" r:id="rId33"/>
    <p:sldId id="482" r:id="rId34"/>
    <p:sldId id="507" r:id="rId35"/>
    <p:sldId id="483" r:id="rId36"/>
    <p:sldId id="484" r:id="rId37"/>
    <p:sldId id="485" r:id="rId38"/>
    <p:sldId id="498" r:id="rId39"/>
    <p:sldId id="487" r:id="rId40"/>
    <p:sldId id="486" r:id="rId41"/>
    <p:sldId id="707" r:id="rId42"/>
    <p:sldId id="711" r:id="rId43"/>
    <p:sldId id="712" r:id="rId44"/>
    <p:sldId id="512" r:id="rId45"/>
    <p:sldId id="713" r:id="rId46"/>
    <p:sldId id="511" r:id="rId47"/>
    <p:sldId id="532" r:id="rId48"/>
    <p:sldId id="533" r:id="rId49"/>
    <p:sldId id="541" r:id="rId50"/>
    <p:sldId id="560" r:id="rId51"/>
    <p:sldId id="543" r:id="rId52"/>
    <p:sldId id="545" r:id="rId53"/>
    <p:sldId id="589" r:id="rId54"/>
    <p:sldId id="714" r:id="rId55"/>
    <p:sldId id="513" r:id="rId56"/>
    <p:sldId id="514" r:id="rId57"/>
    <p:sldId id="550" r:id="rId58"/>
    <p:sldId id="516" r:id="rId59"/>
    <p:sldId id="530" r:id="rId60"/>
    <p:sldId id="561" r:id="rId61"/>
    <p:sldId id="562" r:id="rId62"/>
    <p:sldId id="563" r:id="rId63"/>
    <p:sldId id="565" r:id="rId64"/>
    <p:sldId id="715" r:id="rId65"/>
    <p:sldId id="536" r:id="rId66"/>
    <p:sldId id="538" r:id="rId67"/>
    <p:sldId id="546" r:id="rId68"/>
    <p:sldId id="551" r:id="rId69"/>
    <p:sldId id="553" r:id="rId70"/>
    <p:sldId id="564" r:id="rId71"/>
    <p:sldId id="566" r:id="rId72"/>
    <p:sldId id="716" r:id="rId73"/>
    <p:sldId id="717" r:id="rId74"/>
    <p:sldId id="733" r:id="rId75"/>
    <p:sldId id="731" r:id="rId76"/>
    <p:sldId id="578" r:id="rId77"/>
    <p:sldId id="582" r:id="rId78"/>
    <p:sldId id="583" r:id="rId79"/>
    <p:sldId id="584" r:id="rId80"/>
    <p:sldId id="586" r:id="rId81"/>
    <p:sldId id="718" r:id="rId82"/>
    <p:sldId id="732" r:id="rId83"/>
    <p:sldId id="734" r:id="rId84"/>
    <p:sldId id="579" r:id="rId85"/>
    <p:sldId id="602" r:id="rId86"/>
    <p:sldId id="603" r:id="rId87"/>
    <p:sldId id="604" r:id="rId88"/>
    <p:sldId id="605" r:id="rId89"/>
    <p:sldId id="606" r:id="rId90"/>
    <p:sldId id="735" r:id="rId91"/>
    <p:sldId id="608" r:id="rId92"/>
    <p:sldId id="614" r:id="rId93"/>
    <p:sldId id="609" r:id="rId94"/>
    <p:sldId id="612" r:id="rId95"/>
    <p:sldId id="613" r:id="rId96"/>
    <p:sldId id="610" r:id="rId97"/>
    <p:sldId id="615" r:id="rId98"/>
    <p:sldId id="617" r:id="rId99"/>
    <p:sldId id="625" r:id="rId100"/>
    <p:sldId id="616" r:id="rId101"/>
    <p:sldId id="643" r:id="rId10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b" initials="bob" lastIdx="1" clrIdx="0">
    <p:extLst>
      <p:ext uri="{19B8F6BF-5375-455C-9EA6-DF929625EA0E}">
        <p15:presenceInfo xmlns:p15="http://schemas.microsoft.com/office/powerpoint/2012/main" userId="bo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0000"/>
    <a:srgbClr val="800000"/>
    <a:srgbClr val="0000FF"/>
    <a:srgbClr val="FF0000"/>
    <a:srgbClr val="C04C04"/>
    <a:srgbClr val="33CC33"/>
    <a:srgbClr val="CC00FF"/>
    <a:srgbClr val="FEE3D2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 autoAdjust="0"/>
    <p:restoredTop sz="86834" autoAdjust="0"/>
  </p:normalViewPr>
  <p:slideViewPr>
    <p:cSldViewPr>
      <p:cViewPr varScale="1">
        <p:scale>
          <a:sx n="124" d="100"/>
          <a:sy n="124" d="100"/>
        </p:scale>
        <p:origin x="134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14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wmf"/><Relationship Id="rId2" Type="http://schemas.openxmlformats.org/officeDocument/2006/relationships/image" Target="../media/image259.emf"/><Relationship Id="rId1" Type="http://schemas.openxmlformats.org/officeDocument/2006/relationships/image" Target="../media/image25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/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/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A202968-A12F-4FE4-8D44-D30AC87ADD91}" type="datetimeFigureOut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4" name="幻灯片图像占位符 3">
            <a:extLst/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/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/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/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75431AA-0E7E-4B48-8BFF-7B61E1422A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637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117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讲一个抵消温度系数的例子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F4426B-5B9E-4BA0-A083-4EEDFBED348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661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864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597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70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F4426B-5B9E-4BA0-A083-4EEDFBED348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155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773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F4426B-5B9E-4BA0-A083-4EEDFBED348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211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F4426B-5B9E-4BA0-A083-4EEDFBED348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380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982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862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620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F4426B-5B9E-4BA0-A083-4EEDFBED348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380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644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508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679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127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478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F4426B-5B9E-4BA0-A083-4EEDFBED348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516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536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64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676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626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786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8">
            <a:extLst/>
          </p:cNvPr>
          <p:cNvSpPr>
            <a:spLocks noChangeArrowheads="1"/>
          </p:cNvSpPr>
          <p:nvPr userDrawn="1"/>
        </p:nvSpPr>
        <p:spPr bwMode="ltGray">
          <a:xfrm>
            <a:off x="0" y="6597650"/>
            <a:ext cx="9144000" cy="260350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b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GRADUATE SCHOOL OF XIDIAN UNIVERSITY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灯片编号占位符 5">
            <a:extLst/>
          </p:cNvPr>
          <p:cNvSpPr txBox="1">
            <a:spLocks/>
          </p:cNvSpPr>
          <p:nvPr userDrawn="1"/>
        </p:nvSpPr>
        <p:spPr>
          <a:xfrm>
            <a:off x="7019925" y="65532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fld id="{1DF31B22-8973-4EFC-94CF-ECA29AE1F7D0}" type="slidenum">
              <a:rPr lang="zh-CN" altLang="en-US" sz="14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pPr algn="r" eaLnBrk="1" hangingPunct="1">
                <a:defRPr/>
              </a:pPr>
              <a:t>‹#›</a:t>
            </a:fld>
            <a:endParaRPr lang="zh-CN" altLang="en-US" sz="140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6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8">
            <a:extLst/>
          </p:cNvPr>
          <p:cNvSpPr>
            <a:spLocks noChangeArrowheads="1"/>
          </p:cNvSpPr>
          <p:nvPr userDrawn="1"/>
        </p:nvSpPr>
        <p:spPr bwMode="ltGray">
          <a:xfrm>
            <a:off x="0" y="6597650"/>
            <a:ext cx="9144000" cy="260350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b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GRADUATE SCHOOL OF XIDIAN UNIVERSITY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灯片编号占位符 5">
            <a:extLst/>
          </p:cNvPr>
          <p:cNvSpPr txBox="1">
            <a:spLocks/>
          </p:cNvSpPr>
          <p:nvPr userDrawn="1"/>
        </p:nvSpPr>
        <p:spPr>
          <a:xfrm>
            <a:off x="7019925" y="6553200"/>
            <a:ext cx="2133600" cy="365125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fld id="{6F980787-70AC-4EA4-9E72-81DF5C586621}" type="slidenum">
              <a:rPr lang="zh-CN" altLang="en-US" sz="14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pPr algn="r" eaLnBrk="1" hangingPunct="1">
                <a:defRPr/>
              </a:pPr>
              <a:t>‹#›</a:t>
            </a:fld>
            <a:endParaRPr lang="zh-CN" altLang="en-US" sz="140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日期占位符 2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FC936-9101-40B4-81FB-5C8B5B68CA7C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10" name="页脚占位符 3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灯片编号占位符 4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32E0E-4A0F-4DFA-9A92-97DD5339E6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8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3420B-D0AF-4AB4-90F8-FC4FF80E4987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6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4736F-15C1-4CEB-9852-59E4EBD1EF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26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0BB5B-145C-419F-8A7D-F1FC09DE92EC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87881E-9B02-4893-B5C9-A984691B5A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276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6A2B7-AD0A-4780-BBF8-9287ACF66C9C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47927-14BB-4FFE-93DF-9E20ECBE13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881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8"/>
          <p:cNvSpPr>
            <a:spLocks noChangeArrowheads="1"/>
          </p:cNvSpPr>
          <p:nvPr userDrawn="1"/>
        </p:nvSpPr>
        <p:spPr bwMode="ltGray">
          <a:xfrm>
            <a:off x="0" y="6597650"/>
            <a:ext cx="9144000" cy="260350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1800" b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GRADUATE SCHOOL OF XIDIAN UNIVERSITY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灯片编号占位符 5"/>
          <p:cNvSpPr txBox="1">
            <a:spLocks/>
          </p:cNvSpPr>
          <p:nvPr userDrawn="1"/>
        </p:nvSpPr>
        <p:spPr>
          <a:xfrm>
            <a:off x="7019925" y="65532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3377A041-A43D-448D-BC8E-34A6127B8B3D}" type="slidenum">
              <a:rPr lang="zh-CN" altLang="en-US" smtClean="0"/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zh-CN" altLang="en-US"/>
          </a:p>
        </p:txBody>
      </p:sp>
      <p:pic>
        <p:nvPicPr>
          <p:cNvPr id="6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ltGray">
          <a:xfrm>
            <a:off x="0" y="6597650"/>
            <a:ext cx="9144000" cy="260350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1800" b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GRADUATE SCHOOL OF XIDIAN UNIVERSITY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灯片编号占位符 5"/>
          <p:cNvSpPr txBox="1">
            <a:spLocks/>
          </p:cNvSpPr>
          <p:nvPr userDrawn="1"/>
        </p:nvSpPr>
        <p:spPr>
          <a:xfrm>
            <a:off x="7019925" y="655320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r" defTabSz="914400" rtl="0" eaLnBrk="1" latinLnBrk="0" hangingPunct="1">
              <a:defRPr sz="14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7791976-9C02-41EA-BCD0-1CB1C894C7BF}" type="slidenum">
              <a:rPr lang="zh-CN" alt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2B0748-98BD-469B-830D-F51C9D59A527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E1ABA-9062-4A20-9F61-6B29DBE389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408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8"/>
          <p:cNvSpPr>
            <a:spLocks noChangeArrowheads="1"/>
          </p:cNvSpPr>
          <p:nvPr userDrawn="1"/>
        </p:nvSpPr>
        <p:spPr bwMode="ltGray">
          <a:xfrm>
            <a:off x="0" y="6597650"/>
            <a:ext cx="9144000" cy="260350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n-US" altLang="zh-CN" sz="1800" b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GRADUATE SCHOOL OF XIDIAN UNIVERSITY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灯片编号占位符 5"/>
          <p:cNvSpPr txBox="1">
            <a:spLocks/>
          </p:cNvSpPr>
          <p:nvPr userDrawn="1"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D6483BF-A349-4A08-BB5C-91D59CC9480B}" type="slidenum">
              <a:rPr lang="zh-CN" altLang="en-US" smtClean="0"/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3CD1AE-80E5-4D14-8B75-B8674FE5FE31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1690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10E127-1931-4E85-89CA-BB4D4E306E65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250DF5-B1F6-4F60-A64D-1D207DA838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067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E8E650-865C-4360-B6A1-FB2ADF0764C6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06994B-B155-4AC4-B620-7B6C351659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703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26C40-8488-4E4B-BF49-D3BF259B729E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731D0-12BD-484B-8AAD-DF5AC33440A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5744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0438A-71C3-4D00-8497-231AEDDDAEBA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AC6B5C-77B6-47FD-B205-B79B48CFBB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7427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96968-A44F-4F43-9FE6-7667371C2506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816400-35E8-481D-BC98-D83315DD29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40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8">
            <a:extLst/>
          </p:cNvPr>
          <p:cNvSpPr>
            <a:spLocks noChangeArrowheads="1"/>
          </p:cNvSpPr>
          <p:nvPr userDrawn="1"/>
        </p:nvSpPr>
        <p:spPr bwMode="ltGray">
          <a:xfrm>
            <a:off x="0" y="6597650"/>
            <a:ext cx="9144000" cy="260350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b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GRADUATE SCHOOL OF XIDIAN UNIVERSITY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灯片编号占位符 5">
            <a:extLst/>
          </p:cNvPr>
          <p:cNvSpPr txBox="1">
            <a:spLocks/>
          </p:cNvSpPr>
          <p:nvPr userDrawn="1"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fld id="{B078231B-CF02-46B2-86EB-9D46AE937C94}" type="slidenum">
              <a:rPr lang="zh-CN" altLang="en-US" sz="14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pPr algn="r" eaLnBrk="1" hangingPunct="1">
                <a:defRPr/>
              </a:pPr>
              <a:t>‹#›</a:t>
            </a:fld>
            <a:endParaRPr lang="zh-CN" altLang="en-US" sz="140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5BFCF-3408-4F18-9FB0-893381C24863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6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86645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0D12F-DF6F-401D-B1D5-46422AA091F2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34FD8-9752-4653-B59C-146CE679CE8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410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C8510E-1D72-4A3F-B708-FDEF86487AEA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41396-B283-4D5E-BE9F-F1FAEFEC43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267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2EA512-B151-4DC2-9028-E076BAF6AF6B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E215E9-1EA4-4B6C-9205-B1D0D299D2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5864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8D1EF-C1F9-44D7-BC24-4F3988EBFCD7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4C01F-4CF4-48B2-8B1E-4B29FBD3DD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6426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F86EC-826B-4609-94EE-70811165E469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CA99A2-29A6-4055-9903-67382A3645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95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74909-3C41-4097-BBAA-8B7D3EAD58CF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C338C-E8F9-4BC5-BEFF-77D1C3A691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997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5C567-7838-489D-8409-7066312DEDDB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B13300-D6D1-41CA-A125-F183E322BA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63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57A0B7-412A-4E80-AE82-1B0A13BD0216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6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2CC0A-A4D4-4F43-AC6D-BAE94F0BB9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29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4D219-8AE8-47C3-BA28-FA55640F2FD7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8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7308-9844-486A-AAAA-F4B173CC9A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13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3A11B6-5D75-4785-A980-3C3F7FF01FDB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4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A252F-32F5-4947-A1EC-BB47BBD025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479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E4504-F22F-4CEF-9F66-8F56FAF72378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3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B54EFB-1DA4-4A7B-BF17-8DEF39A36D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557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997C2-48D7-4C4F-9CE6-76B99AEE7154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6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E282F-16C3-40A0-96BD-78729231EC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9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92FB4D6-7C32-44E5-8E20-43AC0654A7FC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>
                <a:solidFill>
                  <a:srgbClr val="898989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rgbClr val="898989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0113325-0AB1-4A35-A860-0D1149D7B8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1031" name="图片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灯片编号占位符 5">
            <a:extLst/>
          </p:cNvPr>
          <p:cNvSpPr txBox="1">
            <a:spLocks/>
          </p:cNvSpPr>
          <p:nvPr/>
        </p:nvSpPr>
        <p:spPr bwMode="auto">
          <a:xfrm>
            <a:off x="7019925" y="65532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algn="r" eaLnBrk="1" hangingPunct="1">
              <a:defRPr/>
            </a:pPr>
            <a:endParaRPr lang="en-US" altLang="zh-CN" sz="1400">
              <a:solidFill>
                <a:schemeClr val="bg1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033" name="Rectangle 18">
            <a:extLst/>
          </p:cNvPr>
          <p:cNvSpPr>
            <a:spLocks noChangeArrowheads="1"/>
          </p:cNvSpPr>
          <p:nvPr/>
        </p:nvSpPr>
        <p:spPr bwMode="ltGray">
          <a:xfrm>
            <a:off x="0" y="6524625"/>
            <a:ext cx="9144000" cy="360363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/>
          <a:lstStyle>
            <a:lvl1pPr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r>
              <a:rPr lang="zh-CN" altLang="en-US" sz="2200" b="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                                                                     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34" name="Line 27"/>
          <p:cNvSpPr>
            <a:spLocks noChangeShapeType="1"/>
          </p:cNvSpPr>
          <p:nvPr/>
        </p:nvSpPr>
        <p:spPr bwMode="auto">
          <a:xfrm>
            <a:off x="2700338" y="23177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35" name="Group 28"/>
          <p:cNvGrpSpPr>
            <a:grpSpLocks/>
          </p:cNvGrpSpPr>
          <p:nvPr/>
        </p:nvGrpSpPr>
        <p:grpSpPr bwMode="auto">
          <a:xfrm>
            <a:off x="2771775" y="3175"/>
            <a:ext cx="2895600" cy="914400"/>
            <a:chOff x="1200" y="1008"/>
            <a:chExt cx="1824" cy="576"/>
          </a:xfrm>
        </p:grpSpPr>
        <p:sp>
          <p:nvSpPr>
            <p:cNvPr id="1037" name="矩形 38">
              <a:extLst/>
            </p:cNvPr>
            <p:cNvSpPr>
              <a:spLocks noChangeArrowheads="1"/>
            </p:cNvSpPr>
            <p:nvPr/>
          </p:nvSpPr>
          <p:spPr bwMode="auto">
            <a:xfrm>
              <a:off x="1206" y="1008"/>
              <a:ext cx="1818" cy="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800">
                  <a:latin typeface="黑体" pitchFamily="49" charset="-122"/>
                  <a:ea typeface="黑体" pitchFamily="49" charset="-122"/>
                </a:rPr>
                <a:t>    </a:t>
              </a:r>
            </a:p>
            <a:p>
              <a:pPr eaLnBrk="1" hangingPunct="1">
                <a:defRPr/>
              </a:pPr>
              <a:r>
                <a:rPr lang="zh-CN" altLang="en-US" sz="1800">
                  <a:latin typeface="黑体" pitchFamily="49" charset="-122"/>
                  <a:ea typeface="黑体" pitchFamily="49" charset="-122"/>
                </a:rPr>
                <a:t>    空间科学与技术学院</a:t>
              </a:r>
            </a:p>
            <a:p>
              <a:pPr eaLnBrk="1" hangingPunct="1">
                <a:defRPr/>
              </a:pPr>
              <a:r>
                <a:rPr lang="en-US" altLang="zh-CN" sz="900">
                  <a:latin typeface="Times New Roman" pitchFamily="18" charset="0"/>
                  <a:ea typeface="黑体" pitchFamily="49" charset="-122"/>
                </a:rPr>
                <a:t>               School of Aerospace Science and Technology</a:t>
              </a:r>
            </a:p>
            <a:p>
              <a:pPr eaLnBrk="1" hangingPunct="1">
                <a:defRPr/>
              </a:pPr>
              <a:endParaRPr lang="en-US" altLang="zh-CN" sz="90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1038" name="Picture 30" descr="徽标1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133"/>
              <a:ext cx="311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灯片编号占位符 5">
            <a:extLst/>
          </p:cNvPr>
          <p:cNvSpPr txBox="1">
            <a:spLocks/>
          </p:cNvSpPr>
          <p:nvPr/>
        </p:nvSpPr>
        <p:spPr>
          <a:xfrm>
            <a:off x="7010400" y="65198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fld id="{53159542-40B9-47CF-9A18-DF6F13051553}" type="slidenum">
              <a:rPr lang="zh-CN" altLang="en-US" sz="14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pPr algn="r" eaLnBrk="1" hangingPunct="1">
                <a:defRPr/>
              </a:pPr>
              <a:t>‹#›</a:t>
            </a:fld>
            <a:endParaRPr lang="zh-CN" altLang="en-US" sz="140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  <p:sldLayoutId id="2147484288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B6BE8DC-4CF3-4917-AAF6-AB43037C196F}" type="datetime1">
              <a:rPr lang="zh-CN" altLang="en-US"/>
              <a:pPr>
                <a:defRPr/>
              </a:pPr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rgbClr val="898989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299278B-8EE4-40BD-9878-C608909C94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1031" name="图片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灯片编号占位符 5"/>
          <p:cNvSpPr txBox="1">
            <a:spLocks/>
          </p:cNvSpPr>
          <p:nvPr userDrawn="1"/>
        </p:nvSpPr>
        <p:spPr bwMode="auto">
          <a:xfrm>
            <a:off x="7019925" y="6553200"/>
            <a:ext cx="2133600" cy="36512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endParaRPr lang="en-US" altLang="zh-CN" sz="1400">
              <a:solidFill>
                <a:schemeClr val="bg1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033" name="Rectangle 18"/>
          <p:cNvSpPr>
            <a:spLocks noChangeArrowheads="1"/>
          </p:cNvSpPr>
          <p:nvPr userDrawn="1"/>
        </p:nvSpPr>
        <p:spPr bwMode="ltGray">
          <a:xfrm>
            <a:off x="0" y="6524625"/>
            <a:ext cx="9144000" cy="360363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/>
          <a:lstStyle/>
          <a:p>
            <a:pPr algn="r"/>
            <a:r>
              <a:rPr lang="zh-CN" altLang="en-US" sz="2200" b="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                                                                     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34" name="Line 27"/>
          <p:cNvSpPr>
            <a:spLocks noChangeShapeType="1"/>
          </p:cNvSpPr>
          <p:nvPr userDrawn="1"/>
        </p:nvSpPr>
        <p:spPr bwMode="auto">
          <a:xfrm>
            <a:off x="2700338" y="23177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35" name="Group 28"/>
          <p:cNvGrpSpPr>
            <a:grpSpLocks/>
          </p:cNvGrpSpPr>
          <p:nvPr userDrawn="1"/>
        </p:nvGrpSpPr>
        <p:grpSpPr bwMode="auto">
          <a:xfrm>
            <a:off x="2771775" y="3175"/>
            <a:ext cx="2895600" cy="914400"/>
            <a:chOff x="1200" y="1008"/>
            <a:chExt cx="1824" cy="576"/>
          </a:xfrm>
        </p:grpSpPr>
        <p:sp>
          <p:nvSpPr>
            <p:cNvPr id="1037" name="矩形 38"/>
            <p:cNvSpPr>
              <a:spLocks noChangeArrowheads="1"/>
            </p:cNvSpPr>
            <p:nvPr/>
          </p:nvSpPr>
          <p:spPr bwMode="auto">
            <a:xfrm>
              <a:off x="1206" y="1008"/>
              <a:ext cx="1818" cy="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zh-CN" altLang="en-US" sz="1800">
                  <a:latin typeface="黑体" pitchFamily="49" charset="-122"/>
                  <a:ea typeface="黑体" pitchFamily="49" charset="-122"/>
                </a:rPr>
                <a:t>    </a:t>
              </a:r>
            </a:p>
            <a:p>
              <a:pPr algn="l"/>
              <a:r>
                <a:rPr lang="zh-CN" altLang="en-US" sz="1800">
                  <a:latin typeface="黑体" pitchFamily="49" charset="-122"/>
                  <a:ea typeface="黑体" pitchFamily="49" charset="-122"/>
                </a:rPr>
                <a:t>    空间科学与技术学院</a:t>
              </a:r>
            </a:p>
            <a:p>
              <a:pPr algn="l"/>
              <a:r>
                <a:rPr lang="en-US" altLang="zh-CN" sz="900">
                  <a:latin typeface="Times New Roman" pitchFamily="18" charset="0"/>
                  <a:ea typeface="黑体" pitchFamily="49" charset="-122"/>
                </a:rPr>
                <a:t>               School of Aerospace Science and Technology</a:t>
              </a:r>
            </a:p>
            <a:p>
              <a:pPr algn="l"/>
              <a:endParaRPr lang="en-US" altLang="zh-CN" sz="90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1038" name="Picture 30" descr="徽标1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133"/>
              <a:ext cx="311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灯片编号占位符 5"/>
          <p:cNvSpPr txBox="1">
            <a:spLocks/>
          </p:cNvSpPr>
          <p:nvPr userDrawn="1"/>
        </p:nvSpPr>
        <p:spPr>
          <a:xfrm>
            <a:off x="7010400" y="6519863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372601D8-83E4-4064-B13B-A088591D4FA1}" type="slidenum">
              <a:rPr lang="zh-CN" altLang="en-US" smtClean="0"/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93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2" r:id="rId1"/>
    <p:sldLayoutId id="2147484293" r:id="rId2"/>
    <p:sldLayoutId id="2147484294" r:id="rId3"/>
    <p:sldLayoutId id="2147484295" r:id="rId4"/>
    <p:sldLayoutId id="2147484296" r:id="rId5"/>
    <p:sldLayoutId id="2147484297" r:id="rId6"/>
    <p:sldLayoutId id="2147484298" r:id="rId7"/>
    <p:sldLayoutId id="2147484299" r:id="rId8"/>
    <p:sldLayoutId id="2147484300" r:id="rId9"/>
    <p:sldLayoutId id="2147484301" r:id="rId10"/>
    <p:sldLayoutId id="2147484302" r:id="rId11"/>
    <p:sldLayoutId id="2147484303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3.wdp"/><Relationship Id="rId5" Type="http://schemas.openxmlformats.org/officeDocument/2006/relationships/image" Target="../media/image38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png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48.jpe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jpg"/><Relationship Id="rId5" Type="http://schemas.microsoft.com/office/2007/relationships/hdphoto" Target="../media/hdphoto5.wdp"/><Relationship Id="rId4" Type="http://schemas.openxmlformats.org/officeDocument/2006/relationships/image" Target="../media/image5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3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4.png"/><Relationship Id="rId7" Type="http://schemas.microsoft.com/office/2007/relationships/hdphoto" Target="../media/hdphoto6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8.wdp"/><Relationship Id="rId7" Type="http://schemas.openxmlformats.org/officeDocument/2006/relationships/image" Target="../media/image89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5.xml"/><Relationship Id="rId6" Type="http://schemas.microsoft.com/office/2007/relationships/hdphoto" Target="../media/hdphoto9.wdp"/><Relationship Id="rId5" Type="http://schemas.openxmlformats.org/officeDocument/2006/relationships/image" Target="../media/image88.jpeg"/><Relationship Id="rId4" Type="http://schemas.openxmlformats.org/officeDocument/2006/relationships/image" Target="../media/image87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gif"/><Relationship Id="rId3" Type="http://schemas.openxmlformats.org/officeDocument/2006/relationships/image" Target="../media/image91.jpeg"/><Relationship Id="rId7" Type="http://schemas.openxmlformats.org/officeDocument/2006/relationships/image" Target="../media/image95.jpe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4.jp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jp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7" Type="http://schemas.openxmlformats.org/officeDocument/2006/relationships/image" Target="../media/image106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4.gif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eg"/><Relationship Id="rId3" Type="http://schemas.openxmlformats.org/officeDocument/2006/relationships/image" Target="../media/image115.gif"/><Relationship Id="rId7" Type="http://schemas.openxmlformats.org/officeDocument/2006/relationships/image" Target="../media/image1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8.gif"/><Relationship Id="rId5" Type="http://schemas.openxmlformats.org/officeDocument/2006/relationships/image" Target="../media/image117.jpg"/><Relationship Id="rId4" Type="http://schemas.openxmlformats.org/officeDocument/2006/relationships/image" Target="../media/image116.gif"/><Relationship Id="rId9" Type="http://schemas.microsoft.com/office/2007/relationships/hdphoto" Target="../media/hdphoto11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g"/><Relationship Id="rId3" Type="http://schemas.openxmlformats.org/officeDocument/2006/relationships/image" Target="../media/image122.gif"/><Relationship Id="rId7" Type="http://schemas.microsoft.com/office/2007/relationships/hdphoto" Target="../media/hdphoto13.wdp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4.jpeg"/><Relationship Id="rId11" Type="http://schemas.openxmlformats.org/officeDocument/2006/relationships/image" Target="../media/image127.jpeg"/><Relationship Id="rId5" Type="http://schemas.microsoft.com/office/2007/relationships/hdphoto" Target="../media/hdphoto12.wdp"/><Relationship Id="rId10" Type="http://schemas.microsoft.com/office/2007/relationships/hdphoto" Target="../media/hdphoto14.wdp"/><Relationship Id="rId4" Type="http://schemas.openxmlformats.org/officeDocument/2006/relationships/image" Target="../media/image123.jpeg"/><Relationship Id="rId9" Type="http://schemas.openxmlformats.org/officeDocument/2006/relationships/image" Target="../media/image126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9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2.jpg"/><Relationship Id="rId5" Type="http://schemas.openxmlformats.org/officeDocument/2006/relationships/image" Target="../media/image115.gif"/><Relationship Id="rId4" Type="http://schemas.microsoft.com/office/2007/relationships/hdphoto" Target="../media/hdphoto15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gif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15.xml"/><Relationship Id="rId5" Type="http://schemas.microsoft.com/office/2007/relationships/hdphoto" Target="../media/hdphoto16.wdp"/><Relationship Id="rId4" Type="http://schemas.openxmlformats.org/officeDocument/2006/relationships/image" Target="../media/image13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6.gif"/><Relationship Id="rId4" Type="http://schemas.openxmlformats.org/officeDocument/2006/relationships/image" Target="../media/image13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2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144.jpg"/><Relationship Id="rId7" Type="http://schemas.openxmlformats.org/officeDocument/2006/relationships/image" Target="../media/image147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6.jpg"/><Relationship Id="rId5" Type="http://schemas.microsoft.com/office/2007/relationships/hdphoto" Target="../media/hdphoto17.wdp"/><Relationship Id="rId4" Type="http://schemas.openxmlformats.org/officeDocument/2006/relationships/image" Target="../media/image145.jpeg"/><Relationship Id="rId9" Type="http://schemas.openxmlformats.org/officeDocument/2006/relationships/image" Target="../media/image122.gif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microsoft.com/office/2007/relationships/hdphoto" Target="../media/hdphoto19.wdp"/><Relationship Id="rId7" Type="http://schemas.openxmlformats.org/officeDocument/2006/relationships/image" Target="../media/image151.jpe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0.jpg"/><Relationship Id="rId5" Type="http://schemas.microsoft.com/office/2007/relationships/hdphoto" Target="../media/hdphoto20.wdp"/><Relationship Id="rId10" Type="http://schemas.microsoft.com/office/2007/relationships/hdphoto" Target="../media/hdphoto22.wdp"/><Relationship Id="rId4" Type="http://schemas.openxmlformats.org/officeDocument/2006/relationships/image" Target="../media/image149.jpeg"/><Relationship Id="rId9" Type="http://schemas.openxmlformats.org/officeDocument/2006/relationships/image" Target="../media/image152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eg"/><Relationship Id="rId3" Type="http://schemas.openxmlformats.org/officeDocument/2006/relationships/image" Target="../media/image154.jpeg"/><Relationship Id="rId7" Type="http://schemas.openxmlformats.org/officeDocument/2006/relationships/image" Target="../media/image157.pn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microsoft.com/office/2007/relationships/hdphoto" Target="../media/hdphoto23.wdp"/><Relationship Id="rId9" Type="http://schemas.microsoft.com/office/2007/relationships/hdphoto" Target="../media/hdphoto24.wdp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2.jpg"/><Relationship Id="rId4" Type="http://schemas.openxmlformats.org/officeDocument/2006/relationships/image" Target="../media/image17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6.jpeg"/><Relationship Id="rId4" Type="http://schemas.openxmlformats.org/officeDocument/2006/relationships/image" Target="../media/image175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3.jpg"/><Relationship Id="rId5" Type="http://schemas.microsoft.com/office/2007/relationships/hdphoto" Target="../media/hdphoto26.wdp"/><Relationship Id="rId4" Type="http://schemas.openxmlformats.org/officeDocument/2006/relationships/image" Target="../media/image18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6.jpg"/><Relationship Id="rId4" Type="http://schemas.microsoft.com/office/2007/relationships/hdphoto" Target="../media/hdphoto27.wdp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8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15.xml"/><Relationship Id="rId5" Type="http://schemas.microsoft.com/office/2007/relationships/hdphoto" Target="../media/hdphoto29.wdp"/><Relationship Id="rId4" Type="http://schemas.openxmlformats.org/officeDocument/2006/relationships/image" Target="../media/image193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jpeg"/><Relationship Id="rId3" Type="http://schemas.openxmlformats.org/officeDocument/2006/relationships/image" Target="../media/image195.jpeg"/><Relationship Id="rId7" Type="http://schemas.openxmlformats.org/officeDocument/2006/relationships/image" Target="../media/image199.jpeg"/><Relationship Id="rId12" Type="http://schemas.openxmlformats.org/officeDocument/2006/relationships/image" Target="../media/image204.jpeg"/><Relationship Id="rId2" Type="http://schemas.openxmlformats.org/officeDocument/2006/relationships/image" Target="../media/image194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8.jpeg"/><Relationship Id="rId11" Type="http://schemas.openxmlformats.org/officeDocument/2006/relationships/image" Target="../media/image203.jpeg"/><Relationship Id="rId5" Type="http://schemas.openxmlformats.org/officeDocument/2006/relationships/image" Target="../media/image197.jpeg"/><Relationship Id="rId10" Type="http://schemas.openxmlformats.org/officeDocument/2006/relationships/image" Target="../media/image202.gif"/><Relationship Id="rId4" Type="http://schemas.openxmlformats.org/officeDocument/2006/relationships/image" Target="../media/image196.jpeg"/><Relationship Id="rId9" Type="http://schemas.openxmlformats.org/officeDocument/2006/relationships/image" Target="../media/image201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gif"/><Relationship Id="rId2" Type="http://schemas.openxmlformats.org/officeDocument/2006/relationships/image" Target="../media/image205.g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7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08.gif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jpeg"/><Relationship Id="rId3" Type="http://schemas.microsoft.com/office/2007/relationships/hdphoto" Target="../media/hdphoto30.wdp"/><Relationship Id="rId7" Type="http://schemas.openxmlformats.org/officeDocument/2006/relationships/image" Target="../media/image214.pn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Relationship Id="rId9" Type="http://schemas.microsoft.com/office/2007/relationships/hdphoto" Target="../media/hdphoto31.wdp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jpg"/><Relationship Id="rId3" Type="http://schemas.openxmlformats.org/officeDocument/2006/relationships/image" Target="../media/image217.jp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g"/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2.gi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jpeg"/><Relationship Id="rId13" Type="http://schemas.openxmlformats.org/officeDocument/2006/relationships/image" Target="../media/image247.jpeg"/><Relationship Id="rId3" Type="http://schemas.openxmlformats.org/officeDocument/2006/relationships/image" Target="../media/image238.jpeg"/><Relationship Id="rId7" Type="http://schemas.openxmlformats.org/officeDocument/2006/relationships/image" Target="../media/image242.jpeg"/><Relationship Id="rId12" Type="http://schemas.openxmlformats.org/officeDocument/2006/relationships/image" Target="../media/image246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1.gif"/><Relationship Id="rId11" Type="http://schemas.microsoft.com/office/2007/relationships/hdphoto" Target="../media/hdphoto32.wdp"/><Relationship Id="rId5" Type="http://schemas.openxmlformats.org/officeDocument/2006/relationships/image" Target="../media/image240.jpeg"/><Relationship Id="rId10" Type="http://schemas.openxmlformats.org/officeDocument/2006/relationships/image" Target="../media/image245.png"/><Relationship Id="rId4" Type="http://schemas.openxmlformats.org/officeDocument/2006/relationships/image" Target="../media/image239.emf"/><Relationship Id="rId9" Type="http://schemas.openxmlformats.org/officeDocument/2006/relationships/image" Target="../media/image244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1.jpg"/><Relationship Id="rId5" Type="http://schemas.openxmlformats.org/officeDocument/2006/relationships/image" Target="../media/image250.jpeg"/><Relationship Id="rId4" Type="http://schemas.openxmlformats.org/officeDocument/2006/relationships/image" Target="../media/image249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g"/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7" Type="http://schemas.openxmlformats.org/officeDocument/2006/relationships/image" Target="../media/image254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9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58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g"/><Relationship Id="rId7" Type="http://schemas.openxmlformats.org/officeDocument/2006/relationships/image" Target="../media/image264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1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6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15.xml"/><Relationship Id="rId6" Type="http://schemas.microsoft.com/office/2007/relationships/hdphoto" Target="../media/hdphoto33.wdp"/><Relationship Id="rId5" Type="http://schemas.openxmlformats.org/officeDocument/2006/relationships/image" Target="../media/image268.jpeg"/><Relationship Id="rId4" Type="http://schemas.openxmlformats.org/officeDocument/2006/relationships/image" Target="../media/image26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g"/><Relationship Id="rId2" Type="http://schemas.openxmlformats.org/officeDocument/2006/relationships/image" Target="../media/image269.jp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g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1.gif"/><Relationship Id="rId4" Type="http://schemas.openxmlformats.org/officeDocument/2006/relationships/image" Target="../media/image235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gif"/><Relationship Id="rId2" Type="http://schemas.openxmlformats.org/officeDocument/2006/relationships/image" Target="../media/image27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3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g"/><Relationship Id="rId2" Type="http://schemas.openxmlformats.org/officeDocument/2006/relationships/image" Target="../media/image274.g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8.jpg"/><Relationship Id="rId5" Type="http://schemas.openxmlformats.org/officeDocument/2006/relationships/image" Target="../media/image277.jpeg"/><Relationship Id="rId4" Type="http://schemas.openxmlformats.org/officeDocument/2006/relationships/image" Target="../media/image276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g"/><Relationship Id="rId2" Type="http://schemas.openxmlformats.org/officeDocument/2006/relationships/image" Target="../media/image279.jp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34.wdp"/><Relationship Id="rId4" Type="http://schemas.openxmlformats.org/officeDocument/2006/relationships/image" Target="../media/image282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02.gif"/><Relationship Id="rId1" Type="http://schemas.openxmlformats.org/officeDocument/2006/relationships/slideLayout" Target="../slideLayouts/slideLayout15.xml"/><Relationship Id="rId6" Type="http://schemas.microsoft.com/office/2007/relationships/hdphoto" Target="../media/hdphoto36.wdp"/><Relationship Id="rId5" Type="http://schemas.openxmlformats.org/officeDocument/2006/relationships/image" Target="../media/image284.jpeg"/><Relationship Id="rId4" Type="http://schemas.microsoft.com/office/2007/relationships/hdphoto" Target="../media/hdphoto35.wdp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jpg"/><Relationship Id="rId2" Type="http://schemas.openxmlformats.org/officeDocument/2006/relationships/image" Target="../media/image285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8.jpg"/><Relationship Id="rId4" Type="http://schemas.openxmlformats.org/officeDocument/2006/relationships/image" Target="../media/image287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460375" y="1243198"/>
            <a:ext cx="8065269" cy="1347044"/>
          </a:xfrm>
        </p:spPr>
        <p:txBody>
          <a:bodyPr/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60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工程概论</a:t>
            </a:r>
            <a:r>
              <a:rPr lang="en-US" altLang="zh-CN" sz="60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III</a:t>
            </a:r>
            <a:endParaRPr lang="zh-CN" altLang="en-US" sz="2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099" name="灯片编号占位符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fld id="{5CA15F17-FC48-4ED6-8880-9AD1FFCCED90}" type="slidenum">
              <a:rPr lang="zh-CN" altLang="en-US" sz="1200" b="0" smtClean="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/>
              <a:t>1</a:t>
            </a:fld>
            <a:endParaRPr lang="zh-CN" altLang="en-US" sz="1200" b="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60375" y="3859460"/>
            <a:ext cx="5286375" cy="1588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960813" y="3858319"/>
            <a:ext cx="45720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/>
          </p:cNvPr>
          <p:cNvSpPr txBox="1">
            <a:spLocks/>
          </p:cNvSpPr>
          <p:nvPr/>
        </p:nvSpPr>
        <p:spPr bwMode="auto">
          <a:xfrm>
            <a:off x="5260591" y="2559350"/>
            <a:ext cx="3667509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---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电子技术工程基础</a:t>
            </a:r>
          </a:p>
        </p:txBody>
      </p:sp>
      <p:sp>
        <p:nvSpPr>
          <p:cNvPr id="9" name="标题 1">
            <a:extLst/>
          </p:cNvPr>
          <p:cNvSpPr txBox="1">
            <a:spLocks/>
          </p:cNvSpPr>
          <p:nvPr/>
        </p:nvSpPr>
        <p:spPr bwMode="auto">
          <a:xfrm>
            <a:off x="4106709" y="4373345"/>
            <a:ext cx="1224137" cy="57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张 宝</a:t>
            </a:r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电子技术工程基础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47864" y="5058390"/>
            <a:ext cx="34996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zhangbao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@xidian.edu.cn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57"/>
    </mc:Choice>
    <mc:Fallback xmlns="">
      <p:transition spd="slow" advTm="1425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子 目 录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827584" y="1268760"/>
            <a:ext cx="4823916" cy="609600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8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阻性元件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33439" y="2492896"/>
            <a:ext cx="341806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分类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2233439" y="3501008"/>
            <a:ext cx="341805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结构原理</a:t>
            </a:r>
          </a:p>
        </p:txBody>
      </p:sp>
      <p:sp>
        <p:nvSpPr>
          <p:cNvPr id="2" name="右箭头 1"/>
          <p:cNvSpPr/>
          <p:nvPr/>
        </p:nvSpPr>
        <p:spPr>
          <a:xfrm>
            <a:off x="913237" y="2492896"/>
            <a:ext cx="72008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35696" y="1878360"/>
            <a:ext cx="0" cy="3892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35696" y="2797696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35696" y="3805808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835696" y="479715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2267744" y="4492352"/>
            <a:ext cx="338374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主要参数</a:t>
            </a: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2267744" y="5517232"/>
            <a:ext cx="338374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vl="0" eaLnBrk="1" hangingPunct="1">
              <a:defRPr/>
            </a:pPr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4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特殊用途阻性元件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1870001" y="5770959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3555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971600" y="2564904"/>
            <a:ext cx="8065269" cy="1347044"/>
          </a:xfrm>
        </p:spPr>
        <p:txBody>
          <a:bodyPr/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60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谢  谢！</a:t>
            </a:r>
            <a:endParaRPr lang="zh-CN" altLang="en-US" sz="2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099" name="灯片编号占位符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fld id="{5CA15F17-FC48-4ED6-8880-9AD1FFCCED90}" type="slidenum">
              <a:rPr lang="zh-CN" altLang="en-US" sz="1200" b="0" smtClean="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/>
              <a:t>100</a:t>
            </a:fld>
            <a:endParaRPr lang="zh-CN" altLang="en-US" sz="1200" b="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5683076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 谢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52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57"/>
    </mc:Choice>
    <mc:Fallback xmlns="">
      <p:transition spd="slow" advTm="1425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73EEAE6-7C0C-4EAA-953C-5D3460BC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1872050"/>
            <a:ext cx="5282331" cy="4581286"/>
          </a:xfrm>
          <a:prstGeom prst="rect">
            <a:avLst/>
          </a:prstGeom>
        </p:spPr>
      </p:pic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阻性元件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357433" y="1196752"/>
            <a:ext cx="235032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电阻类元件分类</a:t>
            </a:r>
          </a:p>
        </p:txBody>
      </p:sp>
      <p:pic>
        <p:nvPicPr>
          <p:cNvPr id="17" name="Picture 4" descr="C:\Documents and Settings\Administrator\桌面\基本元件\图片素材\2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15" y="4131237"/>
            <a:ext cx="1437773" cy="707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 descr="C:\Documents and Settings\Administrator\桌面\基本元件\图片素材\20090226233711871AUFO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116942"/>
            <a:ext cx="1344524" cy="108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 descr="C:\Documents and Settings\Administrator\桌面\基本元件\图片素材\合成膜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28" y="1124744"/>
            <a:ext cx="1417657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8" descr="C:\Documents and Settings\Administrator\桌面\基本元件\图片素材\155111698w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708920"/>
            <a:ext cx="135884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 descr="C:\Documents and Settings\Administrator\桌面\基本元件\图片素材\cb5eeb8c2b1f4c5189ba237c7933652b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229200"/>
            <a:ext cx="1224136" cy="987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6" descr="C:\Documents and Settings\Administrator\桌面\基本元件\图片素材\3006电位器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47" y="3933056"/>
            <a:ext cx="1409357" cy="90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6" descr="C:\Documents and Settings\Administrator\桌面\基本元件\图片素材\pur_1006241406323437500_1_9776aa4447ee7f7098c4a85f158561e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1" y="5229200"/>
            <a:ext cx="1135037" cy="1007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9" descr="C:\Documents and Settings\Administrator\桌面\基本元件\图片素材\20100628090304468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49" y="2636912"/>
            <a:ext cx="1263055" cy="10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矩形 4"/>
          <p:cNvSpPr>
            <a:spLocks noChangeArrowheads="1"/>
          </p:cNvSpPr>
          <p:nvPr/>
        </p:nvSpPr>
        <p:spPr bwMode="auto">
          <a:xfrm>
            <a:off x="5685246" y="2204864"/>
            <a:ext cx="14414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柱状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直插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)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电阻</a:t>
            </a:r>
          </a:p>
        </p:txBody>
      </p:sp>
      <p:sp>
        <p:nvSpPr>
          <p:cNvPr id="30" name="矩形 4"/>
          <p:cNvSpPr>
            <a:spLocks noChangeArrowheads="1"/>
          </p:cNvSpPr>
          <p:nvPr/>
        </p:nvSpPr>
        <p:spPr bwMode="auto">
          <a:xfrm>
            <a:off x="7506568" y="2257127"/>
            <a:ext cx="14414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片状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表贴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)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电阻</a:t>
            </a:r>
          </a:p>
        </p:txBody>
      </p:sp>
      <p:sp>
        <p:nvSpPr>
          <p:cNvPr id="32" name="矩形 4"/>
          <p:cNvSpPr>
            <a:spLocks noChangeArrowheads="1"/>
          </p:cNvSpPr>
          <p:nvPr/>
        </p:nvSpPr>
        <p:spPr bwMode="auto">
          <a:xfrm>
            <a:off x="5885906" y="3625279"/>
            <a:ext cx="12618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排阻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直插式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)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" name="矩形 4"/>
          <p:cNvSpPr>
            <a:spLocks noChangeArrowheads="1"/>
          </p:cNvSpPr>
          <p:nvPr/>
        </p:nvSpPr>
        <p:spPr bwMode="auto">
          <a:xfrm>
            <a:off x="7434560" y="3625279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排阻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表贴式</a:t>
            </a:r>
            <a:r>
              <a:rPr lang="en-US" altLang="zh-CN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)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4" name="矩形 4"/>
          <p:cNvSpPr>
            <a:spLocks noChangeArrowheads="1"/>
          </p:cNvSpPr>
          <p:nvPr/>
        </p:nvSpPr>
        <p:spPr bwMode="auto">
          <a:xfrm>
            <a:off x="6152218" y="4856634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可调电阻</a:t>
            </a:r>
          </a:p>
        </p:txBody>
      </p:sp>
      <p:sp>
        <p:nvSpPr>
          <p:cNvPr id="35" name="矩形 4"/>
          <p:cNvSpPr>
            <a:spLocks noChangeArrowheads="1"/>
          </p:cNvSpPr>
          <p:nvPr/>
        </p:nvSpPr>
        <p:spPr bwMode="auto">
          <a:xfrm>
            <a:off x="7701637" y="4869160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功率电阻</a:t>
            </a:r>
          </a:p>
        </p:txBody>
      </p:sp>
      <p:sp>
        <p:nvSpPr>
          <p:cNvPr id="36" name="矩形 4"/>
          <p:cNvSpPr>
            <a:spLocks noChangeArrowheads="1"/>
          </p:cNvSpPr>
          <p:nvPr/>
        </p:nvSpPr>
        <p:spPr bwMode="auto">
          <a:xfrm>
            <a:off x="6154450" y="6217567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精密电阻</a:t>
            </a:r>
          </a:p>
        </p:txBody>
      </p:sp>
      <p:sp>
        <p:nvSpPr>
          <p:cNvPr id="38" name="矩形 4"/>
          <p:cNvSpPr>
            <a:spLocks noChangeArrowheads="1"/>
          </p:cNvSpPr>
          <p:nvPr/>
        </p:nvSpPr>
        <p:spPr bwMode="auto">
          <a:xfrm>
            <a:off x="7577461" y="6217567"/>
            <a:ext cx="12618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电流取样电阻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7316291" y="836712"/>
            <a:ext cx="0" cy="5616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cxnSpLocks/>
          </p:cNvCxnSpPr>
          <p:nvPr/>
        </p:nvCxnSpPr>
        <p:spPr>
          <a:xfrm>
            <a:off x="5580111" y="2564904"/>
            <a:ext cx="34563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5580111" y="4005064"/>
            <a:ext cx="33843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cxnSpLocks/>
          </p:cNvCxnSpPr>
          <p:nvPr/>
        </p:nvCxnSpPr>
        <p:spPr>
          <a:xfrm>
            <a:off x="5580111" y="5164411"/>
            <a:ext cx="3416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1">
            <a:extLst>
              <a:ext uri="{FF2B5EF4-FFF2-40B4-BE49-F238E27FC236}">
                <a16:creationId xmlns:a16="http://schemas.microsoft.com/office/drawing/2014/main" id="{6EB88789-98EE-4DC2-980E-038087502C08}"/>
              </a:ext>
            </a:extLst>
          </p:cNvPr>
          <p:cNvSpPr/>
          <p:nvPr/>
        </p:nvSpPr>
        <p:spPr>
          <a:xfrm>
            <a:off x="5580111" y="819327"/>
            <a:ext cx="3456385" cy="570601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1" name="圆角矩形 1">
            <a:extLst>
              <a:ext uri="{FF2B5EF4-FFF2-40B4-BE49-F238E27FC236}">
                <a16:creationId xmlns:a16="http://schemas.microsoft.com/office/drawing/2014/main" id="{24488AFC-B774-49E4-9031-6188B7EE208A}"/>
              </a:ext>
            </a:extLst>
          </p:cNvPr>
          <p:cNvSpPr/>
          <p:nvPr/>
        </p:nvSpPr>
        <p:spPr>
          <a:xfrm>
            <a:off x="107503" y="1844825"/>
            <a:ext cx="5282331" cy="4608512"/>
          </a:xfrm>
          <a:prstGeom prst="round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002582"/>
      </p:ext>
    </p:extLst>
  </p:cSld>
  <p:clrMapOvr>
    <a:masterClrMapping/>
  </p:clrMapOvr>
  <p:transition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子 目 录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827584" y="1268760"/>
            <a:ext cx="4823916" cy="609600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8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阻性元件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33439" y="2492896"/>
            <a:ext cx="341806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1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分类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2233439" y="3501008"/>
            <a:ext cx="341805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2 </a:t>
            </a:r>
            <a:r>
              <a:rPr lang="zh-CN" altLang="en-US" sz="28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原理结构</a:t>
            </a:r>
          </a:p>
        </p:txBody>
      </p:sp>
      <p:sp>
        <p:nvSpPr>
          <p:cNvPr id="2" name="右箭头 1"/>
          <p:cNvSpPr/>
          <p:nvPr/>
        </p:nvSpPr>
        <p:spPr>
          <a:xfrm>
            <a:off x="916745" y="3519859"/>
            <a:ext cx="72008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35696" y="1878360"/>
            <a:ext cx="0" cy="3892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35696" y="2797696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35696" y="3805808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835696" y="479715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2267744" y="4492352"/>
            <a:ext cx="338374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主要参数</a:t>
            </a: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2267744" y="5517232"/>
            <a:ext cx="338374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vl="0" eaLnBrk="1" hangingPunct="1">
              <a:defRPr/>
            </a:pPr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4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特殊用途阻性元件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1870001" y="5770959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592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阻性元件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346760" y="1196752"/>
            <a:ext cx="389722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常用电阻器件的结构和原理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6" y="1844824"/>
            <a:ext cx="4235766" cy="21602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57620"/>
            <a:ext cx="4327404" cy="2003428"/>
          </a:xfrm>
          <a:prstGeom prst="rect">
            <a:avLst/>
          </a:prstGeom>
        </p:spPr>
      </p:pic>
      <p:sp>
        <p:nvSpPr>
          <p:cNvPr id="43" name="矩形 4"/>
          <p:cNvSpPr>
            <a:spLocks noChangeArrowheads="1"/>
          </p:cNvSpPr>
          <p:nvPr/>
        </p:nvSpPr>
        <p:spPr bwMode="auto">
          <a:xfrm>
            <a:off x="1295826" y="3933056"/>
            <a:ext cx="19800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柱状（直插引线）电阻</a:t>
            </a:r>
          </a:p>
        </p:txBody>
      </p:sp>
      <p:sp>
        <p:nvSpPr>
          <p:cNvPr id="44" name="矩形 4"/>
          <p:cNvSpPr>
            <a:spLocks noChangeArrowheads="1"/>
          </p:cNvSpPr>
          <p:nvPr/>
        </p:nvSpPr>
        <p:spPr bwMode="auto">
          <a:xfrm>
            <a:off x="5652120" y="3985319"/>
            <a:ext cx="19800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片式（表面贴装）电阻</a:t>
            </a:r>
          </a:p>
        </p:txBody>
      </p:sp>
      <p:sp>
        <p:nvSpPr>
          <p:cNvPr id="45" name="矩形 4"/>
          <p:cNvSpPr>
            <a:spLocks noChangeArrowheads="1"/>
          </p:cNvSpPr>
          <p:nvPr/>
        </p:nvSpPr>
        <p:spPr bwMode="auto">
          <a:xfrm>
            <a:off x="467544" y="4941168"/>
            <a:ext cx="530145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）基底材料：提供基本的外形、支撑强度和绝缘性能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）电阻材料：不同电阻率材料、电流通道长度、形成各种阻值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）密封涂层：外部防水、绝缘、阻燃的保护层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4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）引出结构：焊接用的引脚、焊盘，及内部导电连接结构</a:t>
            </a:r>
          </a:p>
        </p:txBody>
      </p:sp>
      <p:sp>
        <p:nvSpPr>
          <p:cNvPr id="46" name="矩形 4"/>
          <p:cNvSpPr>
            <a:spLocks noChangeArrowheads="1"/>
          </p:cNvSpPr>
          <p:nvPr/>
        </p:nvSpPr>
        <p:spPr bwMode="auto">
          <a:xfrm>
            <a:off x="683274" y="4581128"/>
            <a:ext cx="18004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四个主要结构组成：</a:t>
            </a:r>
          </a:p>
        </p:txBody>
      </p:sp>
      <p:sp>
        <p:nvSpPr>
          <p:cNvPr id="47" name="矩形 4"/>
          <p:cNvSpPr>
            <a:spLocks noChangeArrowheads="1"/>
          </p:cNvSpPr>
          <p:nvPr/>
        </p:nvSpPr>
        <p:spPr bwMode="auto">
          <a:xfrm>
            <a:off x="6444208" y="4941168"/>
            <a:ext cx="26997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决定散热性能、强度</a:t>
            </a:r>
          </a:p>
        </p:txBody>
      </p:sp>
      <p:sp>
        <p:nvSpPr>
          <p:cNvPr id="48" name="矩形 4"/>
          <p:cNvSpPr>
            <a:spLocks noChangeArrowheads="1"/>
          </p:cNvSpPr>
          <p:nvPr/>
        </p:nvSpPr>
        <p:spPr bwMode="auto">
          <a:xfrm>
            <a:off x="6444208" y="5301208"/>
            <a:ext cx="25202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材料的温度稳定度、老化特性</a:t>
            </a:r>
          </a:p>
        </p:txBody>
      </p:sp>
      <p:sp>
        <p:nvSpPr>
          <p:cNvPr id="49" name="矩形 4"/>
          <p:cNvSpPr>
            <a:spLocks noChangeArrowheads="1"/>
          </p:cNvSpPr>
          <p:nvPr/>
        </p:nvSpPr>
        <p:spPr bwMode="auto">
          <a:xfrm>
            <a:off x="6444208" y="5661248"/>
            <a:ext cx="24113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改善防潮特性、短期稳定度</a:t>
            </a:r>
          </a:p>
        </p:txBody>
      </p:sp>
      <p:sp>
        <p:nvSpPr>
          <p:cNvPr id="50" name="矩形 4"/>
          <p:cNvSpPr>
            <a:spLocks noChangeArrowheads="1"/>
          </p:cNvSpPr>
          <p:nvPr/>
        </p:nvSpPr>
        <p:spPr bwMode="auto">
          <a:xfrm>
            <a:off x="6516216" y="6001543"/>
            <a:ext cx="21602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引入分布电容、电感</a:t>
            </a:r>
          </a:p>
        </p:txBody>
      </p:sp>
      <p:sp>
        <p:nvSpPr>
          <p:cNvPr id="15" name="圆角矩形 1">
            <a:extLst>
              <a:ext uri="{FF2B5EF4-FFF2-40B4-BE49-F238E27FC236}">
                <a16:creationId xmlns:a16="http://schemas.microsoft.com/office/drawing/2014/main" id="{2A0F2E6F-9793-4DBE-AF41-1847CFEF7061}"/>
              </a:ext>
            </a:extLst>
          </p:cNvPr>
          <p:cNvSpPr/>
          <p:nvPr/>
        </p:nvSpPr>
        <p:spPr>
          <a:xfrm>
            <a:off x="539551" y="4941167"/>
            <a:ext cx="5184577" cy="1384995"/>
          </a:xfrm>
          <a:prstGeom prst="round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6" name="圆角矩形 1">
            <a:extLst>
              <a:ext uri="{FF2B5EF4-FFF2-40B4-BE49-F238E27FC236}">
                <a16:creationId xmlns:a16="http://schemas.microsoft.com/office/drawing/2014/main" id="{6E032EEC-0B8C-4C51-BDA8-6856F1E7D014}"/>
              </a:ext>
            </a:extLst>
          </p:cNvPr>
          <p:cNvSpPr/>
          <p:nvPr/>
        </p:nvSpPr>
        <p:spPr>
          <a:xfrm>
            <a:off x="6444208" y="4941168"/>
            <a:ext cx="2411345" cy="138499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1A2B5EE4-DA3D-4D61-B2E2-1124CC8A7868}"/>
              </a:ext>
            </a:extLst>
          </p:cNvPr>
          <p:cNvSpPr/>
          <p:nvPr/>
        </p:nvSpPr>
        <p:spPr>
          <a:xfrm>
            <a:off x="5768995" y="5023048"/>
            <a:ext cx="56627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411D60FF-64CA-43E6-A476-1C25DFE959CD}"/>
              </a:ext>
            </a:extLst>
          </p:cNvPr>
          <p:cNvSpPr/>
          <p:nvPr/>
        </p:nvSpPr>
        <p:spPr>
          <a:xfrm>
            <a:off x="5766318" y="5383088"/>
            <a:ext cx="56627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666DD8F7-F245-4856-BF0C-FD70C9AAB85F}"/>
              </a:ext>
            </a:extLst>
          </p:cNvPr>
          <p:cNvSpPr/>
          <p:nvPr/>
        </p:nvSpPr>
        <p:spPr>
          <a:xfrm>
            <a:off x="5766318" y="5739241"/>
            <a:ext cx="56627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6917C709-22F3-4701-8023-3D071E5961EB}"/>
              </a:ext>
            </a:extLst>
          </p:cNvPr>
          <p:cNvSpPr/>
          <p:nvPr/>
        </p:nvSpPr>
        <p:spPr>
          <a:xfrm>
            <a:off x="5766318" y="6095394"/>
            <a:ext cx="56627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B335844-CA00-4655-BC62-26F0F916AD84}"/>
              </a:ext>
            </a:extLst>
          </p:cNvPr>
          <p:cNvCxnSpPr>
            <a:cxnSpLocks/>
          </p:cNvCxnSpPr>
          <p:nvPr/>
        </p:nvCxnSpPr>
        <p:spPr>
          <a:xfrm>
            <a:off x="656139" y="4456857"/>
            <a:ext cx="8092325" cy="52263"/>
          </a:xfrm>
          <a:prstGeom prst="line">
            <a:avLst/>
          </a:prstGeom>
          <a:ln w="28575">
            <a:solidFill>
              <a:srgbClr val="80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578855"/>
      </p:ext>
    </p:extLst>
  </p:cSld>
  <p:clrMapOvr>
    <a:masterClrMapping/>
  </p:clrMapOvr>
  <p:transition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子 目 录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827584" y="1268760"/>
            <a:ext cx="4823916" cy="609600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8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阻性元件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33439" y="2492896"/>
            <a:ext cx="341806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1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分类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2233439" y="3501008"/>
            <a:ext cx="341805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2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原理结构</a:t>
            </a:r>
          </a:p>
        </p:txBody>
      </p:sp>
      <p:sp>
        <p:nvSpPr>
          <p:cNvPr id="2" name="右箭头 1"/>
          <p:cNvSpPr/>
          <p:nvPr/>
        </p:nvSpPr>
        <p:spPr>
          <a:xfrm>
            <a:off x="827584" y="4492352"/>
            <a:ext cx="72008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35696" y="1878360"/>
            <a:ext cx="0" cy="3892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35696" y="2797696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35696" y="3805808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835696" y="479715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2267744" y="4492352"/>
            <a:ext cx="338374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3 </a:t>
            </a:r>
            <a:r>
              <a:rPr lang="zh-CN" altLang="en-US" sz="28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主要参数</a:t>
            </a: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2267744" y="5517232"/>
            <a:ext cx="338374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vl="0" eaLnBrk="1" hangingPunct="1">
              <a:defRPr/>
            </a:pPr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4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特殊用途阻性元件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1870001" y="5770959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591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阻性元件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80196" y="908720"/>
            <a:ext cx="1731564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电阻的参数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539554" y="1556792"/>
          <a:ext cx="8424934" cy="465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8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39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黑体" pitchFamily="49" charset="-122"/>
                          <a:ea typeface="黑体" pitchFamily="49" charset="-122"/>
                        </a:rPr>
                        <a:t>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黑体" pitchFamily="49" charset="-122"/>
                          <a:ea typeface="黑体" pitchFamily="49" charset="-122"/>
                        </a:rPr>
                        <a:t>符号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黑体" pitchFamily="49" charset="-122"/>
                          <a:ea typeface="黑体" pitchFamily="49" charset="-122"/>
                        </a:rPr>
                        <a:t>单位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黑体" pitchFamily="49" charset="-122"/>
                          <a:ea typeface="黑体" pitchFamily="49" charset="-122"/>
                        </a:rPr>
                        <a:t>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黑体" pitchFamily="49" charset="-122"/>
                          <a:ea typeface="黑体" pitchFamily="49" charset="-122"/>
                        </a:rPr>
                        <a:t>实际应用中限制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标称阻值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R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Ω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设计的电阻值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可选的阻值有限</a:t>
                      </a: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</a:t>
                      </a:r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如</a:t>
                      </a: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E24/96</a:t>
                      </a:r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系列</a:t>
                      </a: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)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误差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E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%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电阻的制造精度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影响电路的精度，如放大增益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额定功率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Pc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W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最大允许的发热功率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发热温升和允许工作温度范围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温度系数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Tc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ppm/</a:t>
                      </a:r>
                      <a:r>
                        <a:rPr lang="zh-CN" altLang="en-US" sz="1600" dirty="0"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℃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阻值变化受温度影响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电路的温度稳定度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老化系数</a:t>
                      </a:r>
                      <a:endParaRPr lang="en-US" altLang="zh-CN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ppm/</a:t>
                      </a:r>
                      <a:r>
                        <a:rPr lang="en-US" altLang="zh-CN" sz="1600" dirty="0" err="1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yr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每年阻值的变化率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电路性能的长期稳定度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热阻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Rth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℃</a:t>
                      </a: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/W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自然通风条件下温升与发热功率的关系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发热温升和允许工作温度范围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分布电感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Ls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nH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导体路径引起的电感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决定最高工作频率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分布电容</a:t>
                      </a:r>
                      <a:endParaRPr lang="en-US" altLang="zh-CN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pF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导体间的分布电容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决定最高工作频率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工作温度</a:t>
                      </a:r>
                      <a:endParaRPr lang="en-US" altLang="zh-CN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℃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可工作的温度范围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整机工作温度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/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寿命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工作寿命</a:t>
                      </a:r>
                      <a:endParaRPr lang="en-US" altLang="zh-CN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T</a:t>
                      </a:r>
                      <a:r>
                        <a:rPr lang="en-US" altLang="zh-CN" sz="1600" baseline="-250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hr@T</a:t>
                      </a:r>
                      <a:r>
                        <a:rPr lang="en-US" altLang="zh-CN" sz="1600" baseline="-25000" dirty="0" err="1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max</a:t>
                      </a:r>
                      <a:endParaRPr lang="zh-CN" altLang="en-US" sz="1600" baseline="-250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最高温可靠工作时间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决定整机的预期寿命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过载冲击</a:t>
                      </a:r>
                      <a:endParaRPr lang="en-US" altLang="zh-CN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CN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Δ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R/R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%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过载后电阻损伤变化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扛短时过负荷能力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242231"/>
      </p:ext>
    </p:extLst>
  </p:cSld>
  <p:clrMapOvr>
    <a:masterClrMapping/>
  </p:clrMapOvr>
  <p:transition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阻性元件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490279" y="1124744"/>
            <a:ext cx="250741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标称阻值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(R)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序列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23"/>
          <a:stretch/>
        </p:blipFill>
        <p:spPr>
          <a:xfrm>
            <a:off x="395536" y="1962905"/>
            <a:ext cx="8737238" cy="4202399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995936" y="1867861"/>
            <a:ext cx="4824536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电阻器上的标称值，注意并非准确值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itchFamily="34" charset="0"/>
              <a:ea typeface="黑体" pitchFamily="2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并非任意阻值都有，如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E24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E96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系列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536" y="3212976"/>
            <a:ext cx="6624736" cy="64807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7544" y="4725144"/>
            <a:ext cx="8496944" cy="144016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圆角矩形 1">
            <a:extLst>
              <a:ext uri="{FF2B5EF4-FFF2-40B4-BE49-F238E27FC236}">
                <a16:creationId xmlns:a16="http://schemas.microsoft.com/office/drawing/2014/main" id="{B0DD6A58-3BB2-4653-96CA-4C4EE8359FF2}"/>
              </a:ext>
            </a:extLst>
          </p:cNvPr>
          <p:cNvSpPr/>
          <p:nvPr/>
        </p:nvSpPr>
        <p:spPr>
          <a:xfrm>
            <a:off x="4008937" y="1817741"/>
            <a:ext cx="4644784" cy="88713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700727"/>
      </p:ext>
    </p:extLst>
  </p:cSld>
  <p:clrMapOvr>
    <a:masterClrMapping/>
  </p:clrMapOvr>
  <p:transition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阻性元件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467544" y="1124744"/>
            <a:ext cx="250741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标称阻值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(R)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序列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17" b="42"/>
          <a:stretch/>
        </p:blipFill>
        <p:spPr>
          <a:xfrm>
            <a:off x="323528" y="1873002"/>
            <a:ext cx="8737238" cy="26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76326"/>
      </p:ext>
    </p:extLst>
  </p:cSld>
  <p:clrMapOvr>
    <a:masterClrMapping/>
  </p:clrMapOvr>
  <p:transition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阻性元件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276134" y="989189"/>
            <a:ext cx="1888659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精度等级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(E)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6" name="Picture 12" descr="29102555806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840" y="2005881"/>
            <a:ext cx="4800600" cy="293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5532065" y="1268760"/>
            <a:ext cx="2951163" cy="3997325"/>
            <a:chOff x="3742" y="1525"/>
            <a:chExt cx="1859" cy="2518"/>
          </a:xfrm>
        </p:grpSpPr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4785" y="1525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黑体" pitchFamily="2" charset="-122"/>
                  <a:cs typeface="+mn-cs"/>
                </a:rPr>
                <a:t>精度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黑体" pitchFamily="2" charset="-122"/>
                  <a:cs typeface="+mn-cs"/>
                </a:rPr>
                <a:t>10%</a:t>
              </a:r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auto">
            <a:xfrm>
              <a:off x="4195" y="2160"/>
              <a:ext cx="137" cy="227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仿宋_GB2312" charset="-122"/>
                <a:cs typeface="+mn-cs"/>
              </a:endParaRPr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3742" y="2840"/>
              <a:ext cx="137" cy="227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仿宋_GB2312" charset="-122"/>
                <a:cs typeface="+mn-cs"/>
              </a:endParaRPr>
            </a:p>
          </p:txBody>
        </p:sp>
        <p:sp>
          <p:nvSpPr>
            <p:cNvPr id="11" name="Oval 15"/>
            <p:cNvSpPr>
              <a:spLocks noChangeArrowheads="1"/>
            </p:cNvSpPr>
            <p:nvPr/>
          </p:nvSpPr>
          <p:spPr bwMode="auto">
            <a:xfrm>
              <a:off x="4785" y="3158"/>
              <a:ext cx="272" cy="13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仿宋_GB2312" charset="-122"/>
                <a:cs typeface="+mn-cs"/>
              </a:endParaRPr>
            </a:p>
          </p:txBody>
        </p:sp>
        <p:sp>
          <p:nvSpPr>
            <p:cNvPr id="12" name="Line 16"/>
            <p:cNvSpPr>
              <a:spLocks noChangeShapeType="1"/>
            </p:cNvSpPr>
            <p:nvPr/>
          </p:nvSpPr>
          <p:spPr bwMode="auto">
            <a:xfrm flipV="1">
              <a:off x="5012" y="1842"/>
              <a:ext cx="181" cy="131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仿宋_GB2312" charset="-122"/>
                <a:cs typeface="+mn-cs"/>
              </a:endParaRPr>
            </a:p>
          </p:txBody>
        </p:sp>
        <p:sp>
          <p:nvSpPr>
            <p:cNvPr id="13" name="Line 17"/>
            <p:cNvSpPr>
              <a:spLocks noChangeShapeType="1"/>
            </p:cNvSpPr>
            <p:nvPr/>
          </p:nvSpPr>
          <p:spPr bwMode="auto">
            <a:xfrm flipV="1">
              <a:off x="4332" y="1842"/>
              <a:ext cx="816" cy="36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仿宋_GB2312" charset="-122"/>
                <a:cs typeface="+mn-cs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3878" y="3793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黑体" pitchFamily="2" charset="-122"/>
                  <a:cs typeface="+mn-cs"/>
                </a:rPr>
                <a:t>精度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黑体" pitchFamily="2" charset="-122"/>
                  <a:cs typeface="+mn-cs"/>
                </a:rPr>
                <a:t>5%</a:t>
              </a:r>
            </a:p>
          </p:txBody>
        </p:sp>
        <p:sp>
          <p:nvSpPr>
            <p:cNvPr id="16" name="Line 20"/>
            <p:cNvSpPr>
              <a:spLocks noChangeShapeType="1"/>
            </p:cNvSpPr>
            <p:nvPr/>
          </p:nvSpPr>
          <p:spPr bwMode="auto">
            <a:xfrm>
              <a:off x="3833" y="3022"/>
              <a:ext cx="272" cy="72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仿宋_GB2312" charset="-122"/>
                <a:cs typeface="+mn-cs"/>
              </a:endParaRPr>
            </a:p>
          </p:txBody>
        </p:sp>
      </p:grp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3923928" y="5445224"/>
            <a:ext cx="5112568" cy="846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该批电阻器的最大误差范围。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注意：即使同批次电阻也有个体差异！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51520" y="1556792"/>
          <a:ext cx="3672408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41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精度等级 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代码</a:t>
                      </a:r>
                      <a:endParaRPr lang="en-US" altLang="zh-CN" sz="1800" b="1" dirty="0">
                        <a:solidFill>
                          <a:schemeClr val="bg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参考价格</a:t>
                      </a:r>
                      <a:endParaRPr lang="en-US" altLang="zh-CN" sz="1800" b="1" dirty="0">
                        <a:solidFill>
                          <a:schemeClr val="bg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0.005%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(V)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￥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100-1k</a:t>
                      </a:r>
                      <a:endParaRPr lang="zh-CN" altLang="en-US" sz="1800" b="1" kern="1200" dirty="0">
                        <a:solidFill>
                          <a:srgbClr val="000000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0.01%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￥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40-100</a:t>
                      </a:r>
                      <a:endParaRPr lang="zh-CN" altLang="en-US" sz="1800" b="1" kern="1200" dirty="0">
                        <a:solidFill>
                          <a:srgbClr val="000000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0.02%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(Q)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￥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20-50</a:t>
                      </a:r>
                      <a:endParaRPr lang="zh-CN" altLang="en-US" sz="1800" b="1" kern="1200" dirty="0">
                        <a:solidFill>
                          <a:srgbClr val="000000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0.05%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￥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10-20</a:t>
                      </a:r>
                      <a:endParaRPr lang="zh-CN" altLang="en-US" sz="1800" b="1" kern="1200" dirty="0">
                        <a:solidFill>
                          <a:srgbClr val="000000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0.1%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￥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2-5</a:t>
                      </a:r>
                      <a:endParaRPr lang="zh-CN" altLang="en-US" sz="1800" b="1" kern="1200" dirty="0">
                        <a:solidFill>
                          <a:srgbClr val="000000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0.25%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(C)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￥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1-2</a:t>
                      </a:r>
                      <a:endParaRPr lang="zh-CN" altLang="en-US" sz="1800" b="1" kern="1200" dirty="0">
                        <a:solidFill>
                          <a:srgbClr val="000000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0.5%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(D)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￥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0.5-1</a:t>
                      </a:r>
                      <a:endParaRPr lang="zh-CN" altLang="en-US" sz="1800" b="1" kern="1200" dirty="0">
                        <a:solidFill>
                          <a:srgbClr val="000000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(F)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￥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0.05</a:t>
                      </a:r>
                      <a:endParaRPr lang="zh-CN" altLang="en-US" sz="1800" b="1" kern="1200" dirty="0">
                        <a:solidFill>
                          <a:srgbClr val="000000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2%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(G)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￥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0.05</a:t>
                      </a:r>
                      <a:endParaRPr lang="zh-CN" altLang="en-US" sz="1800" b="1" kern="1200" dirty="0">
                        <a:solidFill>
                          <a:srgbClr val="000000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5%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(J)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￥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0.01</a:t>
                      </a:r>
                      <a:endParaRPr lang="zh-CN" altLang="en-US" sz="1800" b="1" kern="1200" dirty="0">
                        <a:solidFill>
                          <a:srgbClr val="000000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4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10%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(K)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&lt;</a:t>
                      </a:r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￥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0.01</a:t>
                      </a:r>
                      <a:endParaRPr lang="zh-CN" altLang="en-US" sz="1800" b="1" kern="1200" dirty="0">
                        <a:solidFill>
                          <a:srgbClr val="000000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4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(M)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&lt;</a:t>
                      </a:r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￥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0.01</a:t>
                      </a:r>
                      <a:endParaRPr lang="zh-CN" altLang="en-US" sz="1800" b="1" kern="1200" dirty="0">
                        <a:solidFill>
                          <a:srgbClr val="000000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圆角矩形 1">
            <a:extLst>
              <a:ext uri="{FF2B5EF4-FFF2-40B4-BE49-F238E27FC236}">
                <a16:creationId xmlns:a16="http://schemas.microsoft.com/office/drawing/2014/main" id="{F5C8C594-25CF-4A9D-AFDE-ECEA0C9A090D}"/>
              </a:ext>
            </a:extLst>
          </p:cNvPr>
          <p:cNvSpPr/>
          <p:nvPr/>
        </p:nvSpPr>
        <p:spPr>
          <a:xfrm>
            <a:off x="3966521" y="5390257"/>
            <a:ext cx="4644784" cy="887132"/>
          </a:xfrm>
          <a:prstGeom prst="round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21254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阻性元件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467544" y="980728"/>
            <a:ext cx="296908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【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插播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】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阻值表示法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763688" y="5949280"/>
            <a:ext cx="2232248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A.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色环表示法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Verdana" pitchFamily="34" charset="0"/>
              <a:ea typeface="黑体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932040" y="1484784"/>
            <a:ext cx="0" cy="4881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5" descr="C:\Documents and Settings\Administrator\桌面\基本元件\图片素材\2008113141522900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5"/>
          <a:stretch/>
        </p:blipFill>
        <p:spPr bwMode="auto">
          <a:xfrm>
            <a:off x="539552" y="1612900"/>
            <a:ext cx="4123172" cy="433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012160" y="5949280"/>
            <a:ext cx="2232248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B.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 数字表示法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Verdana" pitchFamily="34" charset="0"/>
              <a:ea typeface="黑体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84576" y="2996952"/>
            <a:ext cx="3959424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位数表示电阻阻值的误差为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5%.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位数表示电阻阻值的误差为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1%.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数字的最后一位表示后面有几个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0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32" t="25143" r="21771" b="19651"/>
          <a:stretch/>
        </p:blipFill>
        <p:spPr>
          <a:xfrm>
            <a:off x="5220072" y="1504839"/>
            <a:ext cx="1905000" cy="1314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07" t="32822" r="29286" b="18699"/>
          <a:stretch/>
        </p:blipFill>
        <p:spPr>
          <a:xfrm>
            <a:off x="7193121" y="1494371"/>
            <a:ext cx="1915383" cy="13249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6" t="9336" r="24561" b="31900"/>
          <a:stretch/>
        </p:blipFill>
        <p:spPr>
          <a:xfrm>
            <a:off x="5364088" y="4149080"/>
            <a:ext cx="1936343" cy="109376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012160" y="5373216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带有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R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字母，表示小数点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5" t="22198" r="23668" b="18950"/>
          <a:stretch/>
        </p:blipFill>
        <p:spPr>
          <a:xfrm>
            <a:off x="7380312" y="4149080"/>
            <a:ext cx="1590313" cy="1093760"/>
          </a:xfrm>
          <a:prstGeom prst="rect">
            <a:avLst/>
          </a:prstGeom>
        </p:spPr>
      </p:pic>
      <p:sp>
        <p:nvSpPr>
          <p:cNvPr id="14" name="圆角矩形 1">
            <a:extLst>
              <a:ext uri="{FF2B5EF4-FFF2-40B4-BE49-F238E27FC236}">
                <a16:creationId xmlns:a16="http://schemas.microsoft.com/office/drawing/2014/main" id="{130383A3-F69E-4629-AF11-20B242679045}"/>
              </a:ext>
            </a:extLst>
          </p:cNvPr>
          <p:cNvSpPr/>
          <p:nvPr/>
        </p:nvSpPr>
        <p:spPr>
          <a:xfrm>
            <a:off x="5235199" y="3024438"/>
            <a:ext cx="3513265" cy="88713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239371"/>
      </p:ext>
    </p:extLst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467544" y="2265000"/>
            <a:ext cx="8065269" cy="1347044"/>
          </a:xfrm>
        </p:spPr>
        <p:txBody>
          <a:bodyPr/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第二讲 分立元器件</a:t>
            </a:r>
          </a:p>
        </p:txBody>
      </p:sp>
      <p:sp>
        <p:nvSpPr>
          <p:cNvPr id="4099" name="灯片编号占位符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fld id="{5CA15F17-FC48-4ED6-8880-9AD1FFCCED90}" type="slidenum">
              <a:rPr lang="zh-CN" altLang="en-US" sz="1200" b="0" smtClean="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/>
              <a:t>2</a:t>
            </a:fld>
            <a:endParaRPr lang="zh-CN" altLang="en-US" sz="1200" b="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60375" y="3859460"/>
            <a:ext cx="5286375" cy="1588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960813" y="3858319"/>
            <a:ext cx="45720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分立元器件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48416" y="4691810"/>
            <a:ext cx="33650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授课学时： 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2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学时</a:t>
            </a:r>
          </a:p>
        </p:txBody>
      </p:sp>
    </p:spTree>
    <p:extLst>
      <p:ext uri="{BB962C8B-B14F-4D97-AF65-F5344CB8AC3E}">
        <p14:creationId xmlns:p14="http://schemas.microsoft.com/office/powerpoint/2010/main" val="358463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57"/>
    </mc:Choice>
    <mc:Fallback xmlns="">
      <p:transition spd="slow" advTm="1425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0808"/>
            <a:ext cx="5816914" cy="322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阻性元件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632098" y="980728"/>
            <a:ext cx="3190297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温度系数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温飘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2" charset="-122"/>
                <a:cs typeface="Arial" pitchFamily="34" charset="0"/>
              </a:rPr>
              <a:t>(TCR)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9592" y="5047437"/>
            <a:ext cx="7848872" cy="13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imSun" panose="02010600030101010101" pitchFamily="2" charset="-122"/>
              <a:buChar char="※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温度系数是表征电阻品质最重要的指标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itchFamily="34" charset="0"/>
              <a:ea typeface="黑体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温度系数有时甚至比精度更重要！（系统误差可校准补偿，温飘没办法）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Verdana" pitchFamily="34" charset="0"/>
              <a:ea typeface="黑体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温度系数取决于电阻导电介质的材料特性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Verdana" pitchFamily="34" charset="0"/>
              <a:ea typeface="黑体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电路设计时选用相同温度系数电阻，温飘互相抵消，可以有效降低成本</a:t>
            </a:r>
          </a:p>
        </p:txBody>
      </p:sp>
      <p:sp>
        <p:nvSpPr>
          <p:cNvPr id="2" name="矩形 1"/>
          <p:cNvSpPr/>
          <p:nvPr/>
        </p:nvSpPr>
        <p:spPr>
          <a:xfrm>
            <a:off x="1202040" y="1628800"/>
            <a:ext cx="344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仿宋_GB2312" charset="-122"/>
                <a:cs typeface="Arial" pitchFamily="34" charset="0"/>
              </a:rPr>
              <a:t>TCR=(R2-R1)/R1/</a:t>
            </a:r>
            <a:r>
              <a:rPr kumimoji="0" lang="zh-CN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仿宋_GB2312" charset="-122"/>
                <a:cs typeface="Arial" pitchFamily="34" charset="0"/>
              </a:rPr>
              <a:t>（</a:t>
            </a:r>
            <a:r>
              <a:rPr kumimoji="0" lang="pt-BR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仿宋_GB2312" charset="-122"/>
                <a:cs typeface="Arial" pitchFamily="34" charset="0"/>
              </a:rPr>
              <a:t>T2-T1</a:t>
            </a:r>
            <a:r>
              <a:rPr kumimoji="0" lang="zh-CN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仿宋_GB2312" charset="-122"/>
                <a:cs typeface="Arial" pitchFamily="34" charset="0"/>
              </a:rPr>
              <a:t>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仿宋_GB2312" charset="-122"/>
              <a:cs typeface="Arial" pitchFamily="34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5940152" y="2132856"/>
          <a:ext cx="298782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5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12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黑体" pitchFamily="49" charset="-122"/>
                          <a:ea typeface="黑体" pitchFamily="49" charset="-122"/>
                        </a:rPr>
                        <a:t>温度系数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零售价格</a:t>
                      </a:r>
                      <a:endParaRPr lang="en-US" altLang="zh-CN" sz="1800" b="1" kern="1200" dirty="0">
                        <a:solidFill>
                          <a:schemeClr val="lt1"/>
                        </a:solidFill>
                        <a:latin typeface="黑体" pitchFamily="49" charset="-122"/>
                        <a:ea typeface="黑体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250ppm/</a:t>
                      </a:r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℃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&lt;</a:t>
                      </a:r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￥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0.01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100ppm/</a:t>
                      </a:r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℃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 ￥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0.01-0.02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50ppm/</a:t>
                      </a:r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℃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 ￥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0.2-0.5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25ppm/</a:t>
                      </a:r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℃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 ￥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1-2</a:t>
                      </a:r>
                      <a:endParaRPr lang="zh-CN" altLang="en-US" sz="1800" b="1" kern="1200" dirty="0">
                        <a:solidFill>
                          <a:srgbClr val="000000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10ppm/</a:t>
                      </a:r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℃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 ￥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10-20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5ppm/</a:t>
                      </a:r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℃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 ￥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30-50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1ppm/</a:t>
                      </a:r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℃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 ￥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&gt;200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4663636" y="4509120"/>
            <a:ext cx="484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仿宋_GB2312" charset="-122"/>
                <a:cs typeface="Arial" pitchFamily="34" charset="0"/>
              </a:rPr>
              <a:t>T2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59380" y="4541058"/>
            <a:ext cx="484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仿宋_GB2312" charset="-122"/>
                <a:cs typeface="Arial" pitchFamily="34" charset="0"/>
              </a:rPr>
              <a:t>T1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60525" y="2902439"/>
            <a:ext cx="513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仿宋_GB2312" charset="-122"/>
                <a:cs typeface="Arial" pitchFamily="34" charset="0"/>
              </a:rPr>
              <a:t>R</a:t>
            </a:r>
            <a:r>
              <a:rPr kumimoji="0" lang="pt-BR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仿宋_GB2312" charset="-122"/>
                <a:cs typeface="Arial" pitchFamily="34" charset="0"/>
              </a:rPr>
              <a:t>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34782" y="1876762"/>
            <a:ext cx="513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仿宋_GB2312" charset="-122"/>
                <a:cs typeface="Arial" pitchFamily="34" charset="0"/>
              </a:rPr>
              <a:t>R</a:t>
            </a:r>
            <a:r>
              <a:rPr kumimoji="0" lang="pt-BR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仿宋_GB2312" charset="-122"/>
                <a:cs typeface="Arial" pitchFamily="34" charset="0"/>
              </a:rPr>
              <a:t>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4" name="矩形 4"/>
          <p:cNvSpPr>
            <a:spLocks noChangeArrowheads="1"/>
          </p:cNvSpPr>
          <p:nvPr/>
        </p:nvSpPr>
        <p:spPr bwMode="auto">
          <a:xfrm>
            <a:off x="6156176" y="1700808"/>
            <a:ext cx="27178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不同温飘系数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1/4W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电阻参考售价</a:t>
            </a:r>
          </a:p>
        </p:txBody>
      </p:sp>
      <p:sp>
        <p:nvSpPr>
          <p:cNvPr id="15" name="圆角矩形 1">
            <a:extLst>
              <a:ext uri="{FF2B5EF4-FFF2-40B4-BE49-F238E27FC236}">
                <a16:creationId xmlns:a16="http://schemas.microsoft.com/office/drawing/2014/main" id="{AD85A1B8-A701-4D74-82B8-F0A30BDBE965}"/>
              </a:ext>
            </a:extLst>
          </p:cNvPr>
          <p:cNvSpPr/>
          <p:nvPr/>
        </p:nvSpPr>
        <p:spPr>
          <a:xfrm>
            <a:off x="845998" y="5100094"/>
            <a:ext cx="6966361" cy="128123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313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阻性元件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367610" y="908720"/>
            <a:ext cx="2044149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额定功率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Pr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graphicFrame>
        <p:nvGraphicFramePr>
          <p:cNvPr id="14" name="Object 24"/>
          <p:cNvGraphicFramePr>
            <a:graphicFrameLocks noChangeAspect="1"/>
          </p:cNvGraphicFramePr>
          <p:nvPr>
            <p:extLst/>
          </p:nvPr>
        </p:nvGraphicFramePr>
        <p:xfrm>
          <a:off x="143892" y="1844253"/>
          <a:ext cx="2160587" cy="197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" name="Image" r:id="rId3" imgW="2771429" imgH="2533333" progId="Photoshop.Image.7">
                  <p:embed/>
                </p:oleObj>
              </mc:Choice>
              <mc:Fallback>
                <p:oleObj name="Image" r:id="rId3" imgW="2771429" imgH="2533333" progId="Photoshop.Image.7">
                  <p:embed/>
                  <p:pic>
                    <p:nvPicPr>
                      <p:cNvPr id="14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92" y="1844253"/>
                        <a:ext cx="2160587" cy="197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5"/>
          <p:cNvGraphicFramePr>
            <a:graphicFrameLocks noChangeAspect="1"/>
          </p:cNvGraphicFramePr>
          <p:nvPr>
            <p:extLst/>
          </p:nvPr>
        </p:nvGraphicFramePr>
        <p:xfrm>
          <a:off x="2375917" y="1856953"/>
          <a:ext cx="2303462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" name="Image" r:id="rId5" imgW="3009524" imgH="2504762" progId="Photoshop.Image.7">
                  <p:embed/>
                </p:oleObj>
              </mc:Choice>
              <mc:Fallback>
                <p:oleObj name="Image" r:id="rId5" imgW="3009524" imgH="2504762" progId="Photoshop.Image.7">
                  <p:embed/>
                  <p:pic>
                    <p:nvPicPr>
                      <p:cNvPr id="15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5917" y="1856953"/>
                        <a:ext cx="2303462" cy="191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9"/>
          <p:cNvGraphicFramePr>
            <a:graphicFrameLocks noChangeAspect="1"/>
          </p:cNvGraphicFramePr>
          <p:nvPr>
            <p:extLst/>
          </p:nvPr>
        </p:nvGraphicFramePr>
        <p:xfrm>
          <a:off x="4680967" y="1772816"/>
          <a:ext cx="1974850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" name="Image" r:id="rId7" imgW="2190476" imgH="2237503" progId="Photoshop.Image.7">
                  <p:embed/>
                </p:oleObj>
              </mc:Choice>
              <mc:Fallback>
                <p:oleObj name="Image" r:id="rId7" imgW="2190476" imgH="2237503" progId="Photoshop.Image.7">
                  <p:embed/>
                  <p:pic>
                    <p:nvPicPr>
                      <p:cNvPr id="16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0967" y="1772816"/>
                        <a:ext cx="1974850" cy="201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0"/>
          <p:cNvGraphicFramePr>
            <a:graphicFrameLocks noChangeAspect="1"/>
          </p:cNvGraphicFramePr>
          <p:nvPr>
            <p:extLst/>
          </p:nvPr>
        </p:nvGraphicFramePr>
        <p:xfrm>
          <a:off x="6768529" y="1788691"/>
          <a:ext cx="2160588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" name="Image" r:id="rId9" imgW="2666667" imgH="2466667" progId="Photoshop.Image.7">
                  <p:embed/>
                </p:oleObj>
              </mc:Choice>
              <mc:Fallback>
                <p:oleObj name="Image" r:id="rId9" imgW="2666667" imgH="2466667" progId="Photoshop.Image.7">
                  <p:embed/>
                  <p:pic>
                    <p:nvPicPr>
                      <p:cNvPr id="17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8529" y="1788691"/>
                        <a:ext cx="2160588" cy="200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1"/>
          <p:cNvGraphicFramePr>
            <a:graphicFrameLocks noChangeAspect="1"/>
          </p:cNvGraphicFramePr>
          <p:nvPr>
            <p:extLst/>
          </p:nvPr>
        </p:nvGraphicFramePr>
        <p:xfrm>
          <a:off x="143892" y="4149080"/>
          <a:ext cx="1966912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" name="Image" r:id="rId11" imgW="1732875" imgH="1904762" progId="Photoshop.Image.7">
                  <p:embed/>
                </p:oleObj>
              </mc:Choice>
              <mc:Fallback>
                <p:oleObj name="Image" r:id="rId11" imgW="1732875" imgH="1904762" progId="Photoshop.Image.7">
                  <p:embed/>
                  <p:pic>
                    <p:nvPicPr>
                      <p:cNvPr id="18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6686"/>
                      <a:stretch>
                        <a:fillRect/>
                      </a:stretch>
                    </p:blipFill>
                    <p:spPr bwMode="auto">
                      <a:xfrm>
                        <a:off x="143892" y="4149080"/>
                        <a:ext cx="1966912" cy="201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2"/>
          <p:cNvGraphicFramePr>
            <a:graphicFrameLocks noChangeAspect="1"/>
          </p:cNvGraphicFramePr>
          <p:nvPr>
            <p:extLst/>
          </p:nvPr>
        </p:nvGraphicFramePr>
        <p:xfrm>
          <a:off x="2233042" y="4199880"/>
          <a:ext cx="4248150" cy="196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" name="Image" r:id="rId13" imgW="5733333" imgH="2446972" progId="Photoshop.Image.7">
                  <p:embed/>
                </p:oleObj>
              </mc:Choice>
              <mc:Fallback>
                <p:oleObj name="Image" r:id="rId13" imgW="5733333" imgH="2446972" progId="Photoshop.Image.7">
                  <p:embed/>
                  <p:pic>
                    <p:nvPicPr>
                      <p:cNvPr id="19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3042" y="4199880"/>
                        <a:ext cx="4248150" cy="196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33"/>
          <p:cNvSpPr>
            <a:spLocks noChangeArrowheads="1"/>
          </p:cNvSpPr>
          <p:nvPr/>
        </p:nvSpPr>
        <p:spPr bwMode="auto">
          <a:xfrm>
            <a:off x="864617" y="3810526"/>
            <a:ext cx="7921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1/8W</a:t>
            </a:r>
          </a:p>
        </p:txBody>
      </p:sp>
      <p:sp>
        <p:nvSpPr>
          <p:cNvPr id="21" name="Rectangle 34"/>
          <p:cNvSpPr>
            <a:spLocks noChangeArrowheads="1"/>
          </p:cNvSpPr>
          <p:nvPr/>
        </p:nvSpPr>
        <p:spPr bwMode="auto">
          <a:xfrm>
            <a:off x="2627784" y="3810526"/>
            <a:ext cx="23050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1/4W(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最常用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</a:p>
        </p:txBody>
      </p:sp>
      <p:sp>
        <p:nvSpPr>
          <p:cNvPr id="22" name="Rectangle 35"/>
          <p:cNvSpPr>
            <a:spLocks noChangeArrowheads="1"/>
          </p:cNvSpPr>
          <p:nvPr/>
        </p:nvSpPr>
        <p:spPr bwMode="auto">
          <a:xfrm>
            <a:off x="5328667" y="3810526"/>
            <a:ext cx="793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1/2W</a:t>
            </a:r>
          </a:p>
        </p:txBody>
      </p:sp>
      <p:sp>
        <p:nvSpPr>
          <p:cNvPr id="23" name="Rectangle 36"/>
          <p:cNvSpPr>
            <a:spLocks noChangeArrowheads="1"/>
          </p:cNvSpPr>
          <p:nvPr/>
        </p:nvSpPr>
        <p:spPr bwMode="auto">
          <a:xfrm>
            <a:off x="7632129" y="3810526"/>
            <a:ext cx="793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1W</a:t>
            </a:r>
          </a:p>
        </p:txBody>
      </p:sp>
      <p:sp>
        <p:nvSpPr>
          <p:cNvPr id="24" name="Rectangle 37"/>
          <p:cNvSpPr>
            <a:spLocks noChangeArrowheads="1"/>
          </p:cNvSpPr>
          <p:nvPr/>
        </p:nvSpPr>
        <p:spPr bwMode="auto">
          <a:xfrm>
            <a:off x="720154" y="6173142"/>
            <a:ext cx="793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2W</a:t>
            </a:r>
          </a:p>
        </p:txBody>
      </p:sp>
      <p:sp>
        <p:nvSpPr>
          <p:cNvPr id="25" name="Rectangle 38"/>
          <p:cNvSpPr>
            <a:spLocks noChangeArrowheads="1"/>
          </p:cNvSpPr>
          <p:nvPr/>
        </p:nvSpPr>
        <p:spPr bwMode="auto">
          <a:xfrm>
            <a:off x="3096642" y="6173142"/>
            <a:ext cx="793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5W</a:t>
            </a:r>
          </a:p>
        </p:txBody>
      </p: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5112767" y="6173142"/>
            <a:ext cx="793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10W</a:t>
            </a:r>
          </a:p>
        </p:txBody>
      </p:sp>
      <p:pic>
        <p:nvPicPr>
          <p:cNvPr id="27" name="Picture 40" descr="1014572007121513315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092" y="4237980"/>
            <a:ext cx="2411412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41"/>
          <p:cNvSpPr>
            <a:spLocks noChangeArrowheads="1"/>
          </p:cNvSpPr>
          <p:nvPr/>
        </p:nvSpPr>
        <p:spPr bwMode="auto">
          <a:xfrm>
            <a:off x="7200329" y="6200130"/>
            <a:ext cx="13684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20-100W</a:t>
            </a: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107504" y="1412305"/>
            <a:ext cx="9001571" cy="43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09600" marR="0" lvl="0" indent="-6096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额定温度、自然散热时该电阻器能连续承受的最大发热功率</a:t>
            </a:r>
          </a:p>
        </p:txBody>
      </p:sp>
    </p:spTree>
    <p:extLst>
      <p:ext uri="{BB962C8B-B14F-4D97-AF65-F5344CB8AC3E}">
        <p14:creationId xmlns:p14="http://schemas.microsoft.com/office/powerpoint/2010/main" val="1910268852"/>
      </p:ext>
    </p:extLst>
  </p:cSld>
  <p:clrMapOvr>
    <a:masterClrMapping/>
  </p:clrMapOvr>
  <p:transition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56" y="978837"/>
            <a:ext cx="7740352" cy="547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阻性元件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55642" y="951111"/>
            <a:ext cx="2044149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额定功率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Pr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611560" y="1412776"/>
            <a:ext cx="4248472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常用表贴电阻的额定功率与尺寸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Verdana" pitchFamily="34" charset="0"/>
              <a:ea typeface="黑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002873"/>
      </p:ext>
    </p:extLst>
  </p:cSld>
  <p:clrMapOvr>
    <a:masterClrMapping/>
  </p:clrMapOvr>
  <p:transition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子 目 录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827584" y="1268760"/>
            <a:ext cx="4823916" cy="609600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8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阻性元件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33439" y="2492896"/>
            <a:ext cx="341806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1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分类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2233439" y="3501008"/>
            <a:ext cx="341805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2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原理结构</a:t>
            </a:r>
          </a:p>
        </p:txBody>
      </p:sp>
      <p:sp>
        <p:nvSpPr>
          <p:cNvPr id="2" name="右箭头 1"/>
          <p:cNvSpPr/>
          <p:nvPr/>
        </p:nvSpPr>
        <p:spPr>
          <a:xfrm>
            <a:off x="827584" y="5517232"/>
            <a:ext cx="72008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35696" y="1878360"/>
            <a:ext cx="0" cy="3892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35696" y="2797696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35696" y="3805808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835696" y="479715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2267744" y="4492352"/>
            <a:ext cx="338374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3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主要参数</a:t>
            </a: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2267744" y="5517232"/>
            <a:ext cx="338374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4 </a:t>
            </a:r>
            <a:r>
              <a:rPr lang="zh-CN" altLang="en-US" sz="28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特殊用途阻性元件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1870001" y="5770959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169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阻性元件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09908" y="1052736"/>
            <a:ext cx="436209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可调电阻器</a:t>
            </a:r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电位器</a:t>
            </a: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6156176" y="1701166"/>
            <a:ext cx="0" cy="4745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:\Documents and Settings\Administrator\桌面\基本元件\图片素材\WH148-1B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34" y="1700808"/>
            <a:ext cx="1773238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467544" y="3501008"/>
            <a:ext cx="2664296" cy="2696123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algn="l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zh-CN" altLang="en-US" sz="18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碳膜电位器：</a:t>
            </a:r>
            <a:endParaRPr lang="en-US" altLang="zh-CN" sz="18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用石墨印刷导电体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工艺简单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zh-CN" altLang="en-US" sz="1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价格便宜</a:t>
            </a:r>
            <a:endParaRPr lang="en-US" altLang="zh-CN" sz="1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阻值范围广</a:t>
            </a:r>
            <a:endParaRPr lang="en-US" altLang="zh-CN" sz="1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寿命短、易磨损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耐过载冲击差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容易产生滑动噪声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6" name="Picture 21" descr="C:\Documents and Settings\Administrator\桌面\基本元件\图片素材\20091117095243854KAUE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884" y="1891574"/>
            <a:ext cx="2411276" cy="122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3491607" y="3501008"/>
            <a:ext cx="2592561" cy="2696123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zh-CN" altLang="en-US" sz="18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线绕电位器：</a:t>
            </a:r>
            <a:endParaRPr lang="en-US" altLang="zh-CN" sz="18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用金属丝作导电体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价格很贵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寿命长、耐磨极好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耐过载冲击</a:t>
            </a:r>
            <a:endParaRPr lang="en-US" altLang="zh-CN" sz="1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阻值不连续，阶梯化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分布电感很大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只有低阻值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0242">
            <a:off x="6698655" y="1501378"/>
            <a:ext cx="1691550" cy="1713662"/>
          </a:xfrm>
          <a:prstGeom prst="rect">
            <a:avLst/>
          </a:prstGeom>
        </p:spPr>
      </p:pic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6194728" y="3524581"/>
            <a:ext cx="2697752" cy="2696123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zh-CN" altLang="en-US" sz="18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玻璃釉电位器：</a:t>
            </a:r>
            <a:endParaRPr lang="en-US" altLang="zh-CN" sz="18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用金属烧结物作导体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价格较贵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寿命长、耐磨好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阻值范围广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阻值连续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滑动噪声较小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分布电感比线绕小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11"/>
          <a:stretch/>
        </p:blipFill>
        <p:spPr>
          <a:xfrm>
            <a:off x="0" y="1700808"/>
            <a:ext cx="1691680" cy="1660534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 flipV="1">
            <a:off x="3347864" y="1758565"/>
            <a:ext cx="0" cy="468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009626"/>
      </p:ext>
    </p:extLst>
  </p:cSld>
  <p:clrMapOvr>
    <a:masterClrMapping/>
  </p:clrMapOvr>
  <p:transition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阻性元件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09908" y="1052736"/>
            <a:ext cx="436209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可调电阻器</a:t>
            </a:r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电位器</a:t>
            </a: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5937076" y="1758565"/>
            <a:ext cx="0" cy="468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2915816" y="1729865"/>
            <a:ext cx="0" cy="4745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275856" y="3501008"/>
            <a:ext cx="2448272" cy="2696123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algn="l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zh-CN" altLang="en-US" sz="18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精密多圈电位器：</a:t>
            </a:r>
            <a:endParaRPr lang="en-US" altLang="zh-CN" sz="18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玻璃釉导电体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性能稳定、精度高</a:t>
            </a:r>
            <a:endParaRPr lang="en-US" altLang="zh-CN" sz="1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阻值可以精确调节</a:t>
            </a:r>
            <a:endParaRPr lang="en-US" altLang="zh-CN" sz="1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功率小、耐冲击差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适合一次性调好就不改变的场合，如校准电位器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6194728" y="3524581"/>
            <a:ext cx="2697752" cy="2640723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zh-CN" altLang="en-US" sz="18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大功率电位器：</a:t>
            </a:r>
            <a:endParaRPr lang="en-US" altLang="zh-CN" sz="18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用金属扁带作为导体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功率大、耐过载冲击</a:t>
            </a:r>
            <a:endParaRPr lang="en-US" altLang="zh-CN" sz="1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阻值不连续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电阻误差很大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分布电感特别大，只适合低频工作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3" name="Picture 18" descr="C:\Documents and Settings\Administrator\桌面\基本元件\图片素材\20080520104425_18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43125"/>
            <a:ext cx="128587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6" descr="C:\Documents and Settings\Administrator\桌面\基本元件\图片素材\3006电位器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203" y="1628800"/>
            <a:ext cx="2001837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 descr="C:\Documents and Settings\Administrator\桌面\基本元件\图片素材\201061723555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3" y="1563901"/>
            <a:ext cx="1793091" cy="1793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13186" r="14584" b="24272"/>
          <a:stretch/>
        </p:blipFill>
        <p:spPr>
          <a:xfrm>
            <a:off x="251520" y="1817508"/>
            <a:ext cx="2464238" cy="1395468"/>
          </a:xfrm>
          <a:prstGeom prst="rect">
            <a:avLst/>
          </a:prstGeom>
        </p:spPr>
      </p:pic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323528" y="3501008"/>
            <a:ext cx="2448272" cy="2696123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algn="l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zh-CN" altLang="en-US" sz="18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精密单圈电位器：</a:t>
            </a:r>
            <a:endParaRPr lang="en-US" altLang="zh-CN" sz="18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玻璃釉导电体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性能稳定、精度高</a:t>
            </a:r>
            <a:endParaRPr lang="en-US" altLang="zh-CN" sz="1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功率小、耐过载差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适合一次性调好就不改变的场合，如校准电位器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0770132"/>
      </p:ext>
    </p:extLst>
  </p:cSld>
  <p:clrMapOvr>
    <a:masterClrMapping/>
  </p:clrMapOvr>
  <p:transition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阻性元件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09908" y="1052736"/>
            <a:ext cx="436209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大功率电阻器</a:t>
            </a: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3059832" y="1758565"/>
            <a:ext cx="0" cy="468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6084168" y="1701166"/>
            <a:ext cx="0" cy="4745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467544" y="3801580"/>
            <a:ext cx="2232248" cy="2363724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水泥电阻：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金属丝作为导体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以白水泥灌封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zh-CN" altLang="en-US" sz="1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价格便宜</a:t>
            </a:r>
            <a:endParaRPr lang="en-US" altLang="zh-CN" sz="1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功率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5-50W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误差很大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耐冲击较差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" name="Picture 2" descr="C:\Documents and Settings\Administrator\桌面\基本元件\图片素材\90422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739135"/>
            <a:ext cx="2160240" cy="1689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C:\Documents and Settings\Administrator\桌面\基本元件\图片素材\c9efcd7e339842da8a6710e5a6c469a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4" y="1950017"/>
            <a:ext cx="2276588" cy="143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383868" y="3873588"/>
            <a:ext cx="2556284" cy="2363724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陶瓷管被釉电阻：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金属丝作为导体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中空陶瓷管为基底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价格便宜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功率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20-100W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分布电感很大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耐冲击较好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628800"/>
            <a:ext cx="1905000" cy="1905000"/>
          </a:xfrm>
          <a:prstGeom prst="rect">
            <a:avLst/>
          </a:prstGeom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336196" y="3928988"/>
            <a:ext cx="2556284" cy="2308324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铝壳功率电阻：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金属丝作为导体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铝壳散热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+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散热器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功率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5W-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数百瓦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精度较高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功率大、耐过载冲击性能很好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8354855"/>
      </p:ext>
    </p:extLst>
  </p:cSld>
  <p:clrMapOvr>
    <a:masterClrMapping/>
  </p:clrMapOvr>
  <p:transition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阻性元件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09908" y="1052736"/>
            <a:ext cx="436209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大功率电阻器</a:t>
            </a: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3059832" y="1758565"/>
            <a:ext cx="0" cy="468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6084168" y="1701166"/>
            <a:ext cx="0" cy="4745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95536" y="3861048"/>
            <a:ext cx="2520280" cy="2363724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板式电阻器：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金属丝</a:t>
            </a:r>
            <a:r>
              <a:rPr lang="en-US" altLang="zh-CN" sz="1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1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板作为导体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功率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kW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级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误差很大，阻值低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导体裸露、危险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适合做吸收负载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和加热器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383868" y="3873588"/>
            <a:ext cx="2556284" cy="2363724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水冷电阻：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金属丝作为导体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水管作为散热通道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体积小</a:t>
            </a:r>
            <a:endParaRPr lang="en-US" altLang="zh-CN" sz="1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功率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10kW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级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耐冲击性能好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有漏水、沸腾风险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228184" y="5795972"/>
            <a:ext cx="2797868" cy="369332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柜式功率电阻（百</a:t>
            </a:r>
            <a:r>
              <a:rPr lang="en-US" altLang="zh-CN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kW</a:t>
            </a: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级）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91977"/>
            <a:ext cx="2808312" cy="16756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7"/>
          <a:stretch/>
        </p:blipFill>
        <p:spPr>
          <a:xfrm>
            <a:off x="3358220" y="1791976"/>
            <a:ext cx="2437916" cy="18325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44"/>
          <a:stretch/>
        </p:blipFill>
        <p:spPr>
          <a:xfrm>
            <a:off x="6346132" y="1850373"/>
            <a:ext cx="2474340" cy="36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31251"/>
      </p:ext>
    </p:extLst>
  </p:cSld>
  <p:clrMapOvr>
    <a:masterClrMapping/>
  </p:clrMapOvr>
  <p:transition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阻性元件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09908" y="1052736"/>
            <a:ext cx="292193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精密电阻器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51"/>
          <a:stretch/>
        </p:blipFill>
        <p:spPr>
          <a:xfrm>
            <a:off x="1331640" y="1556792"/>
            <a:ext cx="6264696" cy="49389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03848" y="1052736"/>
            <a:ext cx="26645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精密电阻排行榜</a:t>
            </a:r>
          </a:p>
        </p:txBody>
      </p:sp>
    </p:spTree>
    <p:extLst>
      <p:ext uri="{BB962C8B-B14F-4D97-AF65-F5344CB8AC3E}">
        <p14:creationId xmlns:p14="http://schemas.microsoft.com/office/powerpoint/2010/main" val="2117278043"/>
      </p:ext>
    </p:extLst>
  </p:cSld>
  <p:clrMapOvr>
    <a:masterClrMapping/>
  </p:clrMapOvr>
  <p:transition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阻性元件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09908" y="1052736"/>
            <a:ext cx="31565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电流取样电阻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38" y="1689294"/>
            <a:ext cx="3960440" cy="2315770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 flipV="1">
            <a:off x="4427984" y="1689294"/>
            <a:ext cx="0" cy="4915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45338" y="4077072"/>
            <a:ext cx="3960440" cy="2363724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锰铜丝取样电阻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工艺：用低温飘的锰铜丝弯折成型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指标：温飘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5-10ppm/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℃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优点：价格低、工艺简单、焊接随意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缺点：阻值批次差异很大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可达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20%)</a:t>
            </a: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</a:t>
            </a: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每个都需要单独比对校准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用途：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10A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以内廉价电流测量设备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4644008" y="4077072"/>
            <a:ext cx="4176464" cy="2363724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标准分流器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工艺：用低温飘的锰铜丝弯折成型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指标：温飘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5-10ppm/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℃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优点：出厂已校准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可选购精度等级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)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，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批次可互换性好、支持四端法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缺点：体积较大、裸露易氧化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用途：仪表专用（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75mV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标准输出）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689293"/>
            <a:ext cx="4176464" cy="2165567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 flipV="1">
            <a:off x="5364088" y="2487140"/>
            <a:ext cx="144016" cy="79784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5940152" y="3038462"/>
            <a:ext cx="941809" cy="39892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034289" y="3382833"/>
            <a:ext cx="902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电压端子</a:t>
            </a:r>
            <a:endParaRPr lang="en-US" altLang="zh-CN" sz="14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20272" y="170980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电流端子</a:t>
            </a:r>
            <a:endParaRPr lang="en-US" altLang="zh-CN" sz="14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7491353" y="2017579"/>
            <a:ext cx="248999" cy="5473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5937101" y="1909052"/>
            <a:ext cx="110284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569846"/>
      </p:ext>
    </p:extLst>
  </p:cSld>
  <p:clrMapOvr>
    <a:masterClrMapping/>
  </p:clrMapOvr>
  <p:transition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课程定位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42C9FA-52E0-4205-816C-07C0EE033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543" y="1613886"/>
            <a:ext cx="5892914" cy="3863174"/>
          </a:xfrm>
          <a:prstGeom prst="rect">
            <a:avLst/>
          </a:prstGeom>
          <a:ln w="19050" cap="rnd" cmpd="sng">
            <a:noFill/>
            <a:prstDash val="dash"/>
            <a:round/>
          </a:ln>
        </p:spPr>
      </p:pic>
      <p:sp>
        <p:nvSpPr>
          <p:cNvPr id="7" name="圆角矩形 1">
            <a:extLst>
              <a:ext uri="{FF2B5EF4-FFF2-40B4-BE49-F238E27FC236}">
                <a16:creationId xmlns:a16="http://schemas.microsoft.com/office/drawing/2014/main" id="{13F8F468-76B7-4FBE-BB98-D0BBF763F41A}"/>
              </a:ext>
            </a:extLst>
          </p:cNvPr>
          <p:cNvSpPr/>
          <p:nvPr/>
        </p:nvSpPr>
        <p:spPr>
          <a:xfrm>
            <a:off x="1029915" y="5780286"/>
            <a:ext cx="4752528" cy="576064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</a:rPr>
              <a:t>本讲在电子产品开发制造过程中的位置。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EA115E-F410-45CA-9B0C-4EC981DEB6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797152"/>
            <a:ext cx="930865" cy="538095"/>
          </a:xfrm>
          <a:prstGeom prst="rect">
            <a:avLst/>
          </a:prstGeom>
        </p:spPr>
      </p:pic>
      <p:sp>
        <p:nvSpPr>
          <p:cNvPr id="10" name="圆角矩形 1">
            <a:extLst>
              <a:ext uri="{FF2B5EF4-FFF2-40B4-BE49-F238E27FC236}">
                <a16:creationId xmlns:a16="http://schemas.microsoft.com/office/drawing/2014/main" id="{DE497B73-5E1D-4F6D-9B1B-63D9CDFFD8A5}"/>
              </a:ext>
            </a:extLst>
          </p:cNvPr>
          <p:cNvSpPr/>
          <p:nvPr/>
        </p:nvSpPr>
        <p:spPr>
          <a:xfrm>
            <a:off x="536617" y="1755796"/>
            <a:ext cx="432048" cy="334640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C04C04"/>
                </a:solidFill>
              </a:rPr>
              <a:t>开始管中窥豹之旅</a:t>
            </a:r>
          </a:p>
        </p:txBody>
      </p:sp>
    </p:spTree>
    <p:extLst>
      <p:ext uri="{BB962C8B-B14F-4D97-AF65-F5344CB8AC3E}">
        <p14:creationId xmlns:p14="http://schemas.microsoft.com/office/powerpoint/2010/main" val="54267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57"/>
    </mc:Choice>
    <mc:Fallback xmlns="">
      <p:transition spd="slow" advTm="1425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阻性元件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09908" y="1052736"/>
            <a:ext cx="31565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电流取样电阻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4139952" y="1689294"/>
            <a:ext cx="0" cy="4915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01322" y="4077072"/>
            <a:ext cx="3960440" cy="2363724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精密分流箔电阻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工艺：用特种合金箔激光切割制成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指标：精度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0.01%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；温飘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1-10ppm/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℃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优点：精度很高、温漂极低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有保护壳，长期稳定度很好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缺点：很贵；耐电流较低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用途：精密电流测量设备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36" y="1484784"/>
            <a:ext cx="1324635" cy="1316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50" y="1658443"/>
            <a:ext cx="1127636" cy="1112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 bwMode="auto">
          <a:xfrm>
            <a:off x="2780997" y="1628800"/>
            <a:ext cx="1170912" cy="1142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24944"/>
            <a:ext cx="2304256" cy="10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816584"/>
            <a:ext cx="1280545" cy="1188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628800"/>
            <a:ext cx="4762500" cy="348615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4427984" y="5530006"/>
            <a:ext cx="43924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超低温漂合金配方是电阻厂商的机密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通常在公开的数据中用材料代号表示</a:t>
            </a:r>
          </a:p>
        </p:txBody>
      </p:sp>
      <p:sp>
        <p:nvSpPr>
          <p:cNvPr id="5" name="矩形 4"/>
          <p:cNvSpPr/>
          <p:nvPr/>
        </p:nvSpPr>
        <p:spPr>
          <a:xfrm>
            <a:off x="4382616" y="5114950"/>
            <a:ext cx="4330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Vishay-Dale 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品牌的箔电阻所用合金温度特性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0710922"/>
      </p:ext>
    </p:extLst>
  </p:cSld>
  <p:clrMapOvr>
    <a:masterClrMapping/>
  </p:clrMapOvr>
  <p:transition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1851908" cy="150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02022">
            <a:off x="596592" y="2891953"/>
            <a:ext cx="14097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阻性元件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09908" y="1052736"/>
            <a:ext cx="31565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电流取样电阻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4355976" y="1689294"/>
            <a:ext cx="0" cy="4915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78364" y="4293096"/>
            <a:ext cx="4105604" cy="2031325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片式</a:t>
            </a:r>
            <a:r>
              <a:rPr lang="en-US" altLang="zh-CN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表贴</a:t>
            </a:r>
            <a:r>
              <a:rPr lang="en-US" altLang="zh-CN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)</a:t>
            </a: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取样电阻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工艺：金属膜工艺、合金冲压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指标：精度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0.1%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；温飘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5-20ppm/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℃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优点：体积小、表贴安装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缺点：电流较小、受应力影响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用途：便携式设备中的电流监测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30" y="1706885"/>
            <a:ext cx="14287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1987">
            <a:off x="2537275" y="2839832"/>
            <a:ext cx="1190278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06885"/>
            <a:ext cx="3275856" cy="173709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580112" y="5661248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引线式取样电阻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0" r="24701" b="3623"/>
          <a:stretch/>
        </p:blipFill>
        <p:spPr>
          <a:xfrm rot="16200000">
            <a:off x="5409864" y="2910545"/>
            <a:ext cx="1895008" cy="326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65500"/>
      </p:ext>
    </p:extLst>
  </p:cSld>
  <p:clrMapOvr>
    <a:masterClrMapping/>
  </p:clrMapOvr>
  <p:transition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227" b="14570"/>
          <a:stretch/>
        </p:blipFill>
        <p:spPr>
          <a:xfrm rot="5723478">
            <a:off x="1930853" y="1950965"/>
            <a:ext cx="2708462" cy="1788109"/>
          </a:xfrm>
          <a:prstGeom prst="rect">
            <a:avLst/>
          </a:prstGeom>
        </p:spPr>
      </p:pic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阻性元件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09908" y="1052736"/>
            <a:ext cx="371402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分压电阻</a:t>
            </a:r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网络电阻</a:t>
            </a:r>
          </a:p>
        </p:txBody>
      </p:sp>
      <p:sp>
        <p:nvSpPr>
          <p:cNvPr id="5" name="矩形 4"/>
          <p:cNvSpPr/>
          <p:nvPr/>
        </p:nvSpPr>
        <p:spPr>
          <a:xfrm>
            <a:off x="4211960" y="1083513"/>
            <a:ext cx="4185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—— 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一组温飘极为接近的孪生电阻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8" y="1700808"/>
            <a:ext cx="2344862" cy="2591413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4499992" y="1628800"/>
            <a:ext cx="4564" cy="4811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322380" y="4365104"/>
            <a:ext cx="4105604" cy="2031325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精密分压电阻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特点：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(1)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电阻比值精确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注意是比值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]</a:t>
            </a:r>
          </a:p>
          <a:p>
            <a:pPr algn="l" eaLnBrk="0" hangingPunct="0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(2)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温飘几乎相同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指标：比值精度可达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0.005%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；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温飘一致性可达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0.5ppm/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℃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用途：计量级的多量程电压表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4657910" y="4365103"/>
            <a:ext cx="4378586" cy="2031325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精密网络电阻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特点：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(1)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孪生工艺，参数一致性好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(2)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精度高且温飘几乎相同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指标：精度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0.1%,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比值精度可达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0.005%</a:t>
            </a:r>
          </a:p>
          <a:p>
            <a:pPr algn="l" eaLnBrk="0" hangingPunct="0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温飘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1-5ppm,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一致性可达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0.5ppm/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℃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用途：比例精确的分压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放大器电路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874870"/>
            <a:ext cx="2938426" cy="177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15993" y="2077546"/>
            <a:ext cx="2593651" cy="1393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5096442"/>
      </p:ext>
    </p:extLst>
  </p:cSld>
  <p:clrMapOvr>
    <a:masterClrMapping/>
  </p:clrMapOvr>
  <p:transition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阻性元件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09908" y="1052736"/>
            <a:ext cx="306594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超高阻值电阻</a:t>
            </a:r>
          </a:p>
        </p:txBody>
      </p:sp>
      <p:sp>
        <p:nvSpPr>
          <p:cNvPr id="5" name="矩形 4"/>
          <p:cNvSpPr/>
          <p:nvPr/>
        </p:nvSpPr>
        <p:spPr>
          <a:xfrm>
            <a:off x="3428257" y="1124744"/>
            <a:ext cx="3231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——100M</a:t>
            </a:r>
            <a:r>
              <a:rPr lang="el-GR" altLang="zh-CN" dirty="0">
                <a:solidFill>
                  <a:srgbClr val="FF0000"/>
                </a:solidFill>
                <a:latin typeface="Times New Roman"/>
                <a:ea typeface="黑体" pitchFamily="49" charset="-122"/>
                <a:cs typeface="Times New Roman"/>
              </a:rPr>
              <a:t>Ω</a:t>
            </a:r>
            <a:r>
              <a:rPr lang="zh-CN" altLang="en-US" dirty="0">
                <a:solidFill>
                  <a:srgbClr val="FF0000"/>
                </a:solidFill>
                <a:latin typeface="Times New Roman"/>
                <a:ea typeface="黑体" pitchFamily="49" charset="-122"/>
                <a:cs typeface="Times New Roman"/>
              </a:rPr>
              <a:t>以上的高阻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电阻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129" y="2261771"/>
            <a:ext cx="4665044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09908" y="2261771"/>
            <a:ext cx="4105604" cy="3637919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超高阻电阻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导电材料：钌系氧化物（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RuO</a:t>
            </a:r>
            <a:r>
              <a:rPr lang="en-US" altLang="zh-CN" sz="1800" baseline="-250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）浆料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阻值范围：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100M</a:t>
            </a:r>
            <a:r>
              <a:rPr lang="el-GR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Ω 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~100T</a:t>
            </a:r>
            <a:r>
              <a:rPr lang="el-GR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Ω</a:t>
            </a:r>
            <a:endParaRPr lang="en-US" altLang="zh-CN" sz="18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温飘：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50-1000ppm/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℃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特性：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(1)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温漂较大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(2)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高阻材料的压阻效应明显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(3)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对分布电容极为敏感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   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因为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B</a:t>
            </a:r>
            <a:r>
              <a:rPr lang="en-US" altLang="zh-CN" sz="1800" baseline="-250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W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=1/2</a:t>
            </a:r>
            <a:r>
              <a:rPr lang="el-GR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π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RC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,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而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R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很大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(4)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对污染极为敏感，严禁手摸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用途：极微弱电流检测、静电计、场强计、辐射计、生物医学电测量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 flipV="1">
            <a:off x="6469627" y="4566245"/>
            <a:ext cx="334621" cy="87897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900427" y="5445224"/>
            <a:ext cx="4136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长度大，增加导体距离，减少分布电容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5605805" y="2780928"/>
            <a:ext cx="334620" cy="64807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862992" y="2398995"/>
            <a:ext cx="3029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玻璃真空封装，避免污染物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1107735"/>
      </p:ext>
    </p:extLst>
  </p:cSld>
  <p:clrMapOvr>
    <a:masterClrMapping/>
  </p:clrMapOvr>
  <p:transition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阻性元件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09908" y="1052736"/>
            <a:ext cx="2489884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高压电阻</a:t>
            </a:r>
          </a:p>
        </p:txBody>
      </p:sp>
      <p:sp>
        <p:nvSpPr>
          <p:cNvPr id="5" name="矩形 4"/>
          <p:cNvSpPr/>
          <p:nvPr/>
        </p:nvSpPr>
        <p:spPr>
          <a:xfrm>
            <a:off x="2987824" y="1124744"/>
            <a:ext cx="28969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耐压</a:t>
            </a:r>
            <a:r>
              <a:rPr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1kV</a:t>
            </a:r>
            <a:r>
              <a:rPr lang="zh-CN" altLang="en-US" dirty="0">
                <a:solidFill>
                  <a:srgbClr val="FF0000"/>
                </a:solidFill>
                <a:latin typeface="Times New Roman"/>
                <a:ea typeface="黑体" pitchFamily="49" charset="-122"/>
                <a:cs typeface="Times New Roman"/>
              </a:rPr>
              <a:t>以上的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电阻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22" b="12639"/>
          <a:stretch/>
        </p:blipFill>
        <p:spPr>
          <a:xfrm>
            <a:off x="395536" y="1692106"/>
            <a:ext cx="3744416" cy="23454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27"/>
          <a:stretch/>
        </p:blipFill>
        <p:spPr>
          <a:xfrm>
            <a:off x="4860032" y="1731547"/>
            <a:ext cx="3745564" cy="2201509"/>
          </a:xfrm>
          <a:prstGeom prst="rect">
            <a:avLst/>
          </a:prstGeom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22380" y="4089612"/>
            <a:ext cx="4105604" cy="2363724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柱状高压电阻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导电材料：金属氧化物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玻璃釉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阻值范围：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10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k</a:t>
            </a:r>
            <a:r>
              <a:rPr lang="el-GR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Ω 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~100M</a:t>
            </a:r>
            <a:r>
              <a:rPr lang="el-GR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Ω</a:t>
            </a:r>
            <a:endParaRPr lang="en-US" altLang="zh-CN" sz="18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温飘：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&lt;200ppm/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℃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功率：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10W-500W</a:t>
            </a: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耐压：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5kV-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上百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kV</a:t>
            </a: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用途：高压泻放、高压取样电路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860032" y="4077072"/>
            <a:ext cx="3960440" cy="2363724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片状厚膜高压电阻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导电材料：金属氧化物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阻值范围：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10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k</a:t>
            </a:r>
            <a:r>
              <a:rPr lang="el-GR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Ω 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~100M</a:t>
            </a:r>
            <a:r>
              <a:rPr lang="el-GR" altLang="zh-CN" sz="18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Ω</a:t>
            </a:r>
            <a:endParaRPr lang="en-US" altLang="zh-CN" sz="18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温飘：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&lt;200ppm/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℃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功率：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1W-10W</a:t>
            </a: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耐压：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1kV-10kV</a:t>
            </a: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用途：静电计、高压检测、臭氧设备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4572000" y="1628800"/>
            <a:ext cx="0" cy="4915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473896"/>
      </p:ext>
    </p:extLst>
  </p:cSld>
  <p:clrMapOvr>
    <a:masterClrMapping/>
  </p:clrMapOvr>
  <p:transition>
    <p:wipe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阻性元件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09908" y="1052736"/>
            <a:ext cx="241787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射频电阻</a:t>
            </a:r>
          </a:p>
        </p:txBody>
      </p:sp>
      <p:sp>
        <p:nvSpPr>
          <p:cNvPr id="5" name="矩形 4"/>
          <p:cNvSpPr/>
          <p:nvPr/>
        </p:nvSpPr>
        <p:spPr>
          <a:xfrm>
            <a:off x="2713114" y="1124744"/>
            <a:ext cx="3155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工作带宽可达</a:t>
            </a:r>
            <a:r>
              <a:rPr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GHz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以上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00808"/>
            <a:ext cx="2179279" cy="1692573"/>
          </a:xfrm>
          <a:prstGeom prst="rect">
            <a:avLst/>
          </a:prstGeom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74982" y="4179827"/>
            <a:ext cx="4105604" cy="2031325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射频电阻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特点：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(1)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具有完整的接地平面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(2)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体分布电容电感极小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(3)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工作带宽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GHz-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几十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GHz</a:t>
            </a:r>
          </a:p>
          <a:p>
            <a:pPr algn="l" eaLnBrk="0" hangingPunct="0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(4)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电引出结构保证阻抗连续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       </a:t>
            </a:r>
          </a:p>
          <a:p>
            <a:pPr marL="723900" indent="-723900"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用途：微波、射频电路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33" b="26667"/>
          <a:stretch/>
        </p:blipFill>
        <p:spPr>
          <a:xfrm>
            <a:off x="5423192" y="1772816"/>
            <a:ext cx="3469288" cy="14917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68" r="21868" b="57500"/>
          <a:stretch/>
        </p:blipFill>
        <p:spPr>
          <a:xfrm rot="5400000">
            <a:off x="3358051" y="1690621"/>
            <a:ext cx="1491794" cy="16561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03406" y="3429000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馈通型射频电阻</a:t>
            </a:r>
            <a:endParaRPr lang="en-US" altLang="zh-CN" sz="14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90620" y="3429000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负载型射频电阻</a:t>
            </a:r>
            <a:endParaRPr lang="en-US" altLang="zh-CN" sz="14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9899" y="3409255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同轴终端型射频电阻</a:t>
            </a:r>
            <a:endParaRPr lang="en-US" altLang="zh-CN" sz="14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7521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974" y="4005064"/>
            <a:ext cx="3137076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/>
        </p:nvSpPr>
        <p:spPr>
          <a:xfrm>
            <a:off x="5977265" y="6057263"/>
            <a:ext cx="1800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射频电阻的内部结构</a:t>
            </a:r>
            <a:endParaRPr lang="en-US" altLang="zh-CN" sz="14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7032835" y="4312841"/>
            <a:ext cx="319712" cy="5150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272764" y="4005064"/>
            <a:ext cx="2159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电阻膜，要保证阻抗连续</a:t>
            </a:r>
            <a:endParaRPr lang="en-US" altLang="zh-CN" sz="14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7" name="直接连接符 16"/>
          <p:cNvCxnSpPr>
            <a:stCxn id="18" idx="0"/>
          </p:cNvCxnSpPr>
          <p:nvPr/>
        </p:nvCxnSpPr>
        <p:spPr>
          <a:xfrm flipV="1">
            <a:off x="6067038" y="5237830"/>
            <a:ext cx="728035" cy="40367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436096" y="564150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阻抗过渡结构</a:t>
            </a:r>
            <a:endParaRPr lang="en-US" altLang="zh-CN" sz="14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512882"/>
      </p:ext>
    </p:extLst>
  </p:cSld>
  <p:clrMapOvr>
    <a:masterClrMapping/>
  </p:clrMapOvr>
  <p:transition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阻性元件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09908" y="1052736"/>
            <a:ext cx="140976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热敏电阻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355976" y="1196752"/>
            <a:ext cx="0" cy="5002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94388" y="5014800"/>
            <a:ext cx="3745564" cy="1366528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线性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PTC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型热敏电阻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材料：硅（半导体）或金属（镍）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特点：阻值和温度线性正相关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723900" marR="0" lvl="0" indent="-723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用途：温度传感器、温度补偿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44824"/>
            <a:ext cx="1165883" cy="1173454"/>
          </a:xfrm>
          <a:prstGeom prst="rect">
            <a:avLst/>
          </a:prstGeom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4572000" y="5014800"/>
            <a:ext cx="4392488" cy="1366528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阈值型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PTC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热敏电阻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材料：导电聚合体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陶瓷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聚合物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+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金属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特点：高于某温度门限阻值突跳变大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723900" marR="0" lvl="0" indent="-723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用途：温度保护、恒温加热、自恢复保险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2" y="1669436"/>
            <a:ext cx="1375944" cy="1380585"/>
          </a:xfrm>
          <a:prstGeom prst="rect">
            <a:avLst/>
          </a:prstGeom>
        </p:spPr>
      </p:pic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9626">
            <a:off x="7515190" y="3010297"/>
            <a:ext cx="1296144" cy="1409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492896"/>
            <a:ext cx="288032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7" t="12802" r="25576" b="47965"/>
          <a:stretch/>
        </p:blipFill>
        <p:spPr>
          <a:xfrm>
            <a:off x="4499992" y="1079196"/>
            <a:ext cx="2558238" cy="133550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220072" y="2113111"/>
            <a:ext cx="9925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PTC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加热器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08304" y="2485231"/>
            <a:ext cx="15311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PTC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自恢复保险丝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89284" y="4489375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PTC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温度保护电阻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4" b="73985"/>
          <a:stretch/>
        </p:blipFill>
        <p:spPr>
          <a:xfrm rot="18494026">
            <a:off x="2505167" y="2115119"/>
            <a:ext cx="1897166" cy="435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3" t="11271" r="1351" b="19468"/>
          <a:stretch/>
        </p:blipFill>
        <p:spPr>
          <a:xfrm>
            <a:off x="179512" y="2973906"/>
            <a:ext cx="3240360" cy="1895254"/>
          </a:xfrm>
          <a:prstGeom prst="rect">
            <a:avLst/>
          </a:prstGeom>
        </p:spPr>
      </p:pic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875152"/>
            <a:ext cx="787722" cy="76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 b="10222"/>
          <a:stretch/>
        </p:blipFill>
        <p:spPr>
          <a:xfrm>
            <a:off x="7114785" y="1079196"/>
            <a:ext cx="1963558" cy="1335504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>
            <a:off x="5581591" y="3856102"/>
            <a:ext cx="197520" cy="37899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978470" y="3584049"/>
            <a:ext cx="67365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居里点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386" y="3933056"/>
            <a:ext cx="900574" cy="893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996952"/>
            <a:ext cx="851794" cy="83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2337008"/>
      </p:ext>
    </p:extLst>
  </p:cSld>
  <p:clrMapOvr>
    <a:masterClrMapping/>
  </p:clrMapOvr>
  <p:transition>
    <p:wipe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阻性元件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09908" y="1052736"/>
            <a:ext cx="1409764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热敏电阻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572000" y="1628800"/>
            <a:ext cx="0" cy="4915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0372" y="5014800"/>
            <a:ext cx="4105604" cy="1366528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NTC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型热敏电阻（传感用）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特点：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(1)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负温度系数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    (2)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阻值和温度呈强烈非线性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723900" marR="0" lvl="0" indent="-723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用途：温度传感器、温度保护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716016" y="5014800"/>
            <a:ext cx="4105604" cy="1366528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大功率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NTC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热敏电阻（限流用）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特点：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(1)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冷启动时电阻高，限流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    (2)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自然加热，电阻急剧变小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用途：限制设备上电瞬间脉冲浪涌电流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00" y="1844824"/>
            <a:ext cx="2177476" cy="19231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124149"/>
            <a:ext cx="2656078" cy="1899096"/>
          </a:xfrm>
          <a:prstGeom prst="rect">
            <a:avLst/>
          </a:prstGeom>
        </p:spPr>
      </p:pic>
      <p:pic>
        <p:nvPicPr>
          <p:cNvPr id="1116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0"/>
          <a:stretch/>
        </p:blipFill>
        <p:spPr bwMode="auto">
          <a:xfrm>
            <a:off x="2483768" y="1628800"/>
            <a:ext cx="3198065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61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49"/>
          <a:stretch/>
        </p:blipFill>
        <p:spPr bwMode="auto">
          <a:xfrm>
            <a:off x="3078760" y="1023119"/>
            <a:ext cx="2357336" cy="605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709" y="1779653"/>
            <a:ext cx="878780" cy="857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538" y="3212976"/>
            <a:ext cx="2769708" cy="1551036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 flipH="1" flipV="1">
            <a:off x="7020772" y="2557463"/>
            <a:ext cx="94013" cy="65551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491089" y="2040949"/>
            <a:ext cx="108091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B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值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: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灵敏度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304435" y="2401454"/>
            <a:ext cx="848664" cy="73951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4211960" y="1514401"/>
            <a:ext cx="0" cy="46456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3923928" y="3212976"/>
            <a:ext cx="0" cy="46456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275856" y="3783097"/>
            <a:ext cx="1330237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R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0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: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初始电阻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386841"/>
      </p:ext>
    </p:extLst>
  </p:cSld>
  <p:clrMapOvr>
    <a:masterClrMapping/>
  </p:clrMapOvr>
  <p:transition>
    <p:wipe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阻性元件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09908" y="1052736"/>
            <a:ext cx="1409764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光敏电阻</a:t>
            </a:r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84175"/>
            <a:ext cx="3600400" cy="263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580" y="1484783"/>
            <a:ext cx="3544852" cy="249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772816"/>
            <a:ext cx="1075070" cy="10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587" y="4077073"/>
            <a:ext cx="3578581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3568" y="4293096"/>
            <a:ext cx="4105604" cy="2031325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硫化镉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CdS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光敏电阻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特点：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(1)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阻值近似反比与光强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    (2)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暗电阻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&gt;10M</a:t>
            </a:r>
            <a:r>
              <a:rPr kumimoji="0" lang="el-GR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    (3)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光照电阻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&lt;1k</a:t>
            </a:r>
            <a:r>
              <a:rPr kumimoji="0" lang="el-GR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(4)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600nm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光最敏感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橙色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</a:p>
          <a:p>
            <a:pPr marL="723900" marR="0" lvl="0" indent="-723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用途：光探测、照度检测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52120" y="3212976"/>
            <a:ext cx="1261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光谱响应曲线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52120" y="5785519"/>
            <a:ext cx="126188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照度响应曲线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778310"/>
      </p:ext>
    </p:extLst>
  </p:cSld>
  <p:clrMapOvr>
    <a:masterClrMapping/>
  </p:clrMapOvr>
  <p:transition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阻性元件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09908" y="1052736"/>
            <a:ext cx="1409764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压敏电阻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95536" y="4725144"/>
            <a:ext cx="4464496" cy="1698927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氧化锌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ZnO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压敏电阻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特点：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(1)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低压下呈高阻，近似绝缘体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    (2)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高压下电阻下降（负阻特性）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指标：阈值电压、峰值吸收电流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723900" marR="0" lvl="0" indent="-723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用途：防雷、保护、吸收浪涌电压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87824" y="1124744"/>
            <a:ext cx="5604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压敏指的是对“电压”敏感（非线性电阻）</a:t>
            </a:r>
          </a:p>
        </p:txBody>
      </p:sp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11820"/>
            <a:ext cx="4254332" cy="3041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4176464" cy="292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93" y="3613140"/>
            <a:ext cx="1057773" cy="1039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3" y="4725144"/>
            <a:ext cx="3419475" cy="17145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94689" y="3933056"/>
            <a:ext cx="2877711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一枚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20mm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压敏电阻的浪涌吸收能力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29429" y="5671003"/>
            <a:ext cx="902811" cy="56630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电源端口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防雷电路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24328" y="5672281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470V</a:t>
            </a:r>
          </a:p>
        </p:txBody>
      </p:sp>
      <p:sp>
        <p:nvSpPr>
          <p:cNvPr id="13" name="矩形 12"/>
          <p:cNvSpPr/>
          <p:nvPr/>
        </p:nvSpPr>
        <p:spPr>
          <a:xfrm>
            <a:off x="5796136" y="1825079"/>
            <a:ext cx="99257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寿命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次数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5580112" y="2130329"/>
            <a:ext cx="262293" cy="37899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896796" y="1772816"/>
            <a:ext cx="1531188" cy="5663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标注：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20D471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直径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20mm,470V</a:t>
            </a:r>
          </a:p>
        </p:txBody>
      </p:sp>
      <p:sp>
        <p:nvSpPr>
          <p:cNvPr id="7" name="矩形 6"/>
          <p:cNvSpPr/>
          <p:nvPr/>
        </p:nvSpPr>
        <p:spPr>
          <a:xfrm>
            <a:off x="3294008" y="3265239"/>
            <a:ext cx="413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5D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95736" y="3553271"/>
            <a:ext cx="413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7D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914702" y="3049215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10D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07904" y="2545159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15D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114502" y="2257127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20D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2879"/>
      </p:ext>
    </p:extLst>
  </p:cSld>
  <p:clrMapOvr>
    <a:masterClrMapping/>
  </p:clrMapOvr>
  <p:transition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5C338C-E8F9-4BC5-BEFF-77D1C3A691E7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  <p:sp>
        <p:nvSpPr>
          <p:cNvPr id="49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</a:rPr>
              <a:t>引   言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BFA8148-4BBF-4539-B3B9-456875D05919}"/>
              </a:ext>
            </a:extLst>
          </p:cNvPr>
          <p:cNvSpPr/>
          <p:nvPr/>
        </p:nvSpPr>
        <p:spPr>
          <a:xfrm>
            <a:off x="392409" y="940433"/>
            <a:ext cx="958917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引 言</a:t>
            </a:r>
          </a:p>
        </p:txBody>
      </p:sp>
      <p:sp>
        <p:nvSpPr>
          <p:cNvPr id="31" name="圆角矩形 1">
            <a:extLst>
              <a:ext uri="{FF2B5EF4-FFF2-40B4-BE49-F238E27FC236}">
                <a16:creationId xmlns:a16="http://schemas.microsoft.com/office/drawing/2014/main" id="{441C611C-6E48-41AF-8359-F21DA98CC937}"/>
              </a:ext>
            </a:extLst>
          </p:cNvPr>
          <p:cNvSpPr/>
          <p:nvPr/>
        </p:nvSpPr>
        <p:spPr>
          <a:xfrm>
            <a:off x="425155" y="1457587"/>
            <a:ext cx="8261645" cy="603262"/>
          </a:xfrm>
          <a:prstGeom prst="roundRect">
            <a:avLst/>
          </a:prstGeom>
          <a:solidFill>
            <a:schemeClr val="bg1"/>
          </a:solidFill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7030A0"/>
                </a:solidFill>
              </a:rPr>
              <a:t>元器件选型是电子产品开发工程中必不可少的工作。</a:t>
            </a:r>
          </a:p>
        </p:txBody>
      </p:sp>
      <p:sp>
        <p:nvSpPr>
          <p:cNvPr id="13" name="圆角矩形 1">
            <a:extLst>
              <a:ext uri="{FF2B5EF4-FFF2-40B4-BE49-F238E27FC236}">
                <a16:creationId xmlns:a16="http://schemas.microsoft.com/office/drawing/2014/main" id="{71AAC3A6-4EAC-47BA-A3E6-705A18F84DA0}"/>
              </a:ext>
            </a:extLst>
          </p:cNvPr>
          <p:cNvSpPr/>
          <p:nvPr/>
        </p:nvSpPr>
        <p:spPr>
          <a:xfrm>
            <a:off x="425155" y="2171826"/>
            <a:ext cx="4866925" cy="1034763"/>
          </a:xfrm>
          <a:prstGeom prst="roundRect">
            <a:avLst/>
          </a:prstGeom>
          <a:solidFill>
            <a:schemeClr val="bg1"/>
          </a:solidFill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990000"/>
                </a:solidFill>
              </a:rPr>
              <a:t>元器件是电子产品工程的基石和原材料。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4EC4E4-4B63-4D48-8043-47F26111E3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220" y="2221155"/>
            <a:ext cx="936104" cy="936104"/>
          </a:xfrm>
          <a:prstGeom prst="rect">
            <a:avLst/>
          </a:prstGeom>
        </p:spPr>
      </p:pic>
      <p:sp>
        <p:nvSpPr>
          <p:cNvPr id="9" name="圆角矩形 1">
            <a:extLst>
              <a:ext uri="{FF2B5EF4-FFF2-40B4-BE49-F238E27FC236}">
                <a16:creationId xmlns:a16="http://schemas.microsoft.com/office/drawing/2014/main" id="{85EA5673-57BD-47D3-A342-5BECF577BDC3}"/>
              </a:ext>
            </a:extLst>
          </p:cNvPr>
          <p:cNvSpPr/>
          <p:nvPr/>
        </p:nvSpPr>
        <p:spPr>
          <a:xfrm>
            <a:off x="425154" y="3356992"/>
            <a:ext cx="4866925" cy="1512168"/>
          </a:xfrm>
          <a:prstGeom prst="roundRect">
            <a:avLst/>
          </a:prstGeom>
          <a:solidFill>
            <a:schemeClr val="bg1"/>
          </a:solidFill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990000"/>
                </a:solidFill>
              </a:rPr>
              <a:t>如同建筑材料特性决定了建筑的高度和质量一样，元器件的特性是电子系统功能和性能的基础保障。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4F72DF-2236-4F40-8BBA-DD0CA098CE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288" y="2221155"/>
            <a:ext cx="936105" cy="936105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7C7F3CFC-D5D6-4BBD-8F65-C729E984B8E8}"/>
              </a:ext>
            </a:extLst>
          </p:cNvPr>
          <p:cNvSpPr/>
          <p:nvPr/>
        </p:nvSpPr>
        <p:spPr>
          <a:xfrm>
            <a:off x="6444208" y="2689207"/>
            <a:ext cx="936104" cy="137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385A0F-14E9-4C66-97BC-C24C4BDE2C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220" y="3875773"/>
            <a:ext cx="936104" cy="936104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50FC33D4-1918-4DD7-B26F-6462EB94097C}"/>
              </a:ext>
            </a:extLst>
          </p:cNvPr>
          <p:cNvSpPr/>
          <p:nvPr/>
        </p:nvSpPr>
        <p:spPr>
          <a:xfrm>
            <a:off x="6412779" y="4412641"/>
            <a:ext cx="936104" cy="137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D499701-40F1-4496-8037-45A6265BAC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288" y="3875773"/>
            <a:ext cx="936104" cy="936105"/>
          </a:xfrm>
          <a:prstGeom prst="rect">
            <a:avLst/>
          </a:prstGeom>
        </p:spPr>
      </p:pic>
      <p:sp>
        <p:nvSpPr>
          <p:cNvPr id="14" name="箭头: 下 13">
            <a:extLst>
              <a:ext uri="{FF2B5EF4-FFF2-40B4-BE49-F238E27FC236}">
                <a16:creationId xmlns:a16="http://schemas.microsoft.com/office/drawing/2014/main" id="{A45F2E89-D7B4-40EA-9A5F-6BFD343AE929}"/>
              </a:ext>
            </a:extLst>
          </p:cNvPr>
          <p:cNvSpPr/>
          <p:nvPr/>
        </p:nvSpPr>
        <p:spPr>
          <a:xfrm>
            <a:off x="5800260" y="3156452"/>
            <a:ext cx="216024" cy="631781"/>
          </a:xfrm>
          <a:prstGeom prst="downArrow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25FE2690-61AC-484B-8AEA-E1634E2AF668}"/>
              </a:ext>
            </a:extLst>
          </p:cNvPr>
          <p:cNvSpPr/>
          <p:nvPr/>
        </p:nvSpPr>
        <p:spPr>
          <a:xfrm>
            <a:off x="7895328" y="3156453"/>
            <a:ext cx="216023" cy="631781"/>
          </a:xfrm>
          <a:prstGeom prst="downArrow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圆角矩形 1">
            <a:extLst>
              <a:ext uri="{FF2B5EF4-FFF2-40B4-BE49-F238E27FC236}">
                <a16:creationId xmlns:a16="http://schemas.microsoft.com/office/drawing/2014/main" id="{CAF6D3FF-0849-4E3A-8931-8402025EB484}"/>
              </a:ext>
            </a:extLst>
          </p:cNvPr>
          <p:cNvSpPr/>
          <p:nvPr/>
        </p:nvSpPr>
        <p:spPr>
          <a:xfrm>
            <a:off x="392409" y="5151404"/>
            <a:ext cx="8261645" cy="1085908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SimSun" panose="02010600030101010101" pitchFamily="2" charset="-122"/>
              <a:buChar char="※"/>
            </a:pPr>
            <a:r>
              <a:rPr lang="zh-CN" altLang="en-US" dirty="0">
                <a:solidFill>
                  <a:srgbClr val="FF0000"/>
                </a:solidFill>
              </a:rPr>
              <a:t>电子设计师对电子元器件的了解程度，决定了电路设计的水平和层次。</a:t>
            </a:r>
          </a:p>
        </p:txBody>
      </p:sp>
    </p:spTree>
    <p:extLst>
      <p:ext uri="{BB962C8B-B14F-4D97-AF65-F5344CB8AC3E}">
        <p14:creationId xmlns:p14="http://schemas.microsoft.com/office/powerpoint/2010/main" val="42282879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1">
            <a:extLst>
              <a:ext uri="{FF2B5EF4-FFF2-40B4-BE49-F238E27FC236}">
                <a16:creationId xmlns:a16="http://schemas.microsoft.com/office/drawing/2014/main" id="{E75061C1-AA8D-4631-AB8B-1EE0B2CDE66D}"/>
              </a:ext>
            </a:extLst>
          </p:cNvPr>
          <p:cNvSpPr/>
          <p:nvPr/>
        </p:nvSpPr>
        <p:spPr>
          <a:xfrm>
            <a:off x="2051720" y="2132856"/>
            <a:ext cx="4464496" cy="2664296"/>
          </a:xfrm>
          <a:prstGeom prst="roundRect">
            <a:avLst/>
          </a:prstGeom>
          <a:solidFill>
            <a:schemeClr val="bg1"/>
          </a:solidFill>
          <a:ln>
            <a:solidFill>
              <a:srgbClr val="8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</a:pPr>
            <a:endParaRPr lang="zh-CN" altLang="en-US" dirty="0">
              <a:solidFill>
                <a:srgbClr val="990000"/>
              </a:solidFill>
              <a:latin typeface="+mn-ea"/>
            </a:endParaRPr>
          </a:p>
        </p:txBody>
      </p:sp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目   录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123" name="Rectangle 33"/>
          <p:cNvSpPr>
            <a:spLocks noChangeArrowheads="1"/>
          </p:cNvSpPr>
          <p:nvPr/>
        </p:nvSpPr>
        <p:spPr bwMode="auto">
          <a:xfrm>
            <a:off x="2266950" y="2276872"/>
            <a:ext cx="4033838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  一、阻</a:t>
            </a:r>
            <a:r>
              <a:rPr lang="zh-CN" altLang="en-US" sz="280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性元件</a:t>
            </a:r>
            <a:endParaRPr lang="en-US" altLang="ko-KR" sz="2800" dirty="0">
              <a:solidFill>
                <a:prstClr val="white">
                  <a:lumMod val="65000"/>
                </a:prst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2266950" y="3107432"/>
            <a:ext cx="4033838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zh-CN" altLang="en-US" sz="28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  二、容性元件</a:t>
            </a:r>
          </a:p>
        </p:txBody>
      </p:sp>
      <p:sp>
        <p:nvSpPr>
          <p:cNvPr id="5125" name="Rectangle 33"/>
          <p:cNvSpPr>
            <a:spLocks noChangeArrowheads="1"/>
          </p:cNvSpPr>
          <p:nvPr/>
        </p:nvSpPr>
        <p:spPr bwMode="auto">
          <a:xfrm>
            <a:off x="2051720" y="1253746"/>
            <a:ext cx="4464496" cy="609600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电抗类器件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66950" y="3971528"/>
            <a:ext cx="4033838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三、感性元件</a:t>
            </a:r>
          </a:p>
        </p:txBody>
      </p:sp>
    </p:spTree>
    <p:extLst>
      <p:ext uri="{BB962C8B-B14F-4D97-AF65-F5344CB8AC3E}">
        <p14:creationId xmlns:p14="http://schemas.microsoft.com/office/powerpoint/2010/main" val="1622703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子 目 录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827584" y="1268760"/>
            <a:ext cx="4823916" cy="609600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8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容性元件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33439" y="2492896"/>
            <a:ext cx="341806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分类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2233439" y="3501008"/>
            <a:ext cx="341805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结构原理</a:t>
            </a:r>
          </a:p>
        </p:txBody>
      </p:sp>
      <p:sp>
        <p:nvSpPr>
          <p:cNvPr id="2" name="右箭头 1"/>
          <p:cNvSpPr/>
          <p:nvPr/>
        </p:nvSpPr>
        <p:spPr>
          <a:xfrm>
            <a:off x="913237" y="2492896"/>
            <a:ext cx="72008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35696" y="1878360"/>
            <a:ext cx="0" cy="3892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35696" y="2797696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35696" y="3805808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835696" y="479715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2267744" y="4492352"/>
            <a:ext cx="338374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主要参数</a:t>
            </a: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2267744" y="5517232"/>
            <a:ext cx="338374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vl="0" eaLnBrk="1" hangingPunct="1">
              <a:defRPr/>
            </a:pPr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4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常见电容介绍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1870001" y="5770959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10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810829" y="1196752"/>
            <a:ext cx="265970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电容器件基本分类</a:t>
            </a:r>
          </a:p>
        </p:txBody>
      </p:sp>
      <p:sp>
        <p:nvSpPr>
          <p:cNvPr id="13" name="下箭头 12"/>
          <p:cNvSpPr/>
          <p:nvPr/>
        </p:nvSpPr>
        <p:spPr>
          <a:xfrm rot="16200000">
            <a:off x="4216862" y="3897052"/>
            <a:ext cx="288032" cy="936105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下箭头 26"/>
          <p:cNvSpPr/>
          <p:nvPr/>
        </p:nvSpPr>
        <p:spPr>
          <a:xfrm rot="16200000">
            <a:off x="4216863" y="1952836"/>
            <a:ext cx="288032" cy="93610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下箭头 28"/>
          <p:cNvSpPr/>
          <p:nvPr/>
        </p:nvSpPr>
        <p:spPr>
          <a:xfrm rot="16200000">
            <a:off x="4223213" y="5553235"/>
            <a:ext cx="288032" cy="93610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左大括号 15"/>
          <p:cNvSpPr/>
          <p:nvPr/>
        </p:nvSpPr>
        <p:spPr>
          <a:xfrm>
            <a:off x="3203848" y="2204864"/>
            <a:ext cx="360040" cy="374441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7" t="8676" r="36429"/>
          <a:stretch/>
        </p:blipFill>
        <p:spPr>
          <a:xfrm>
            <a:off x="4860032" y="1185955"/>
            <a:ext cx="1440160" cy="1902473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6876256" y="2780928"/>
            <a:ext cx="17003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薄膜电容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658401" y="3409836"/>
            <a:ext cx="141765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利用金属氧化层和电解质扩大相对面积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658401" y="5301208"/>
            <a:ext cx="1417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利用特殊陶瓷增大介电系数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2" t="10312" r="41001"/>
          <a:stretch/>
        </p:blipFill>
        <p:spPr>
          <a:xfrm>
            <a:off x="5004048" y="3284984"/>
            <a:ext cx="1457414" cy="146813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068890"/>
            <a:ext cx="2680960" cy="1728262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6948264" y="4633391"/>
            <a:ext cx="17003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电解电容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5" t="27300" r="46146"/>
          <a:stretch/>
        </p:blipFill>
        <p:spPr>
          <a:xfrm>
            <a:off x="5076056" y="5104067"/>
            <a:ext cx="1578619" cy="138243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8" b="12760"/>
          <a:stretch/>
        </p:blipFill>
        <p:spPr>
          <a:xfrm>
            <a:off x="6760075" y="5041868"/>
            <a:ext cx="2060397" cy="133946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340768"/>
            <a:ext cx="2752968" cy="1431243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7740352" y="6073551"/>
            <a:ext cx="1129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陶瓷电容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07904" y="1897087"/>
            <a:ext cx="1417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减小极板间距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3779912" y="3140968"/>
            <a:ext cx="5364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3744416" y="4941168"/>
            <a:ext cx="5364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26C216C9-472E-494D-90AA-BFC6EE69C394}"/>
              </a:ext>
            </a:extLst>
          </p:cNvPr>
          <p:cNvSpPr/>
          <p:nvPr/>
        </p:nvSpPr>
        <p:spPr>
          <a:xfrm>
            <a:off x="899592" y="3877017"/>
            <a:ext cx="2309157" cy="40011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按照构造原理分类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434949"/>
      </p:ext>
    </p:extLst>
  </p:cSld>
  <p:clrMapOvr>
    <a:masterClrMapping/>
  </p:clrMapOvr>
  <p:transition>
    <p:wipe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01097" y="1190732"/>
            <a:ext cx="3821326" cy="461665"/>
          </a:xfrm>
          <a:prstGeom prst="rect">
            <a:avLst/>
          </a:prstGeom>
          <a:solidFill>
            <a:srgbClr val="0070C0"/>
          </a:solidFill>
          <a:ex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按电容器件的封装分类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0" b="11000"/>
          <a:stretch/>
        </p:blipFill>
        <p:spPr>
          <a:xfrm>
            <a:off x="251519" y="1916832"/>
            <a:ext cx="2173791" cy="1584176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115616" y="3356992"/>
            <a:ext cx="1193907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片状侧引线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772816"/>
            <a:ext cx="2016224" cy="1512168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2555776" y="3356992"/>
            <a:ext cx="223224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圆柱侧引线（立式安装）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50" b="9399"/>
          <a:stretch/>
        </p:blipFill>
        <p:spPr>
          <a:xfrm>
            <a:off x="4499991" y="1772816"/>
            <a:ext cx="2365507" cy="1512168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4932412" y="3356992"/>
            <a:ext cx="201585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轴向引线（卧式安装）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700808"/>
            <a:ext cx="1728192" cy="1728192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7014627" y="3356992"/>
            <a:ext cx="1805845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引线式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288032" y="3717032"/>
            <a:ext cx="8532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4716016" y="1268760"/>
            <a:ext cx="3816424" cy="338554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A.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引线式电容器（人工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波峰焊接工艺）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88024" y="3882534"/>
            <a:ext cx="3672408" cy="338554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B.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表面贴装电容器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回流焊工艺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45" y="4367257"/>
            <a:ext cx="2270847" cy="1582023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789129" y="6093296"/>
            <a:ext cx="1334599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片状表面贴装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031"/>
          <a:stretch/>
        </p:blipFill>
        <p:spPr>
          <a:xfrm>
            <a:off x="3131840" y="4450152"/>
            <a:ext cx="2394125" cy="161747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3506941" y="6101704"/>
            <a:ext cx="2289195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片式表面贴装（有极性）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50" b="11028"/>
          <a:stretch/>
        </p:blipFill>
        <p:spPr>
          <a:xfrm>
            <a:off x="5992814" y="4384515"/>
            <a:ext cx="2692842" cy="1564765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6588224" y="6093295"/>
            <a:ext cx="176688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圆柱表面贴装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721424"/>
      </p:ext>
    </p:extLst>
  </p:cSld>
  <p:clrMapOvr>
    <a:masterClrMapping/>
  </p:clrMapOvr>
  <p:transition>
    <p:wipe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子 目 录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827584" y="1268760"/>
            <a:ext cx="4823916" cy="609600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8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容性元件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33439" y="2492896"/>
            <a:ext cx="341806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1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分类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2233439" y="3501008"/>
            <a:ext cx="341805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2 </a:t>
            </a:r>
            <a:r>
              <a:rPr lang="zh-CN" altLang="en-US" sz="28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结构原理</a:t>
            </a:r>
          </a:p>
        </p:txBody>
      </p:sp>
      <p:sp>
        <p:nvSpPr>
          <p:cNvPr id="2" name="右箭头 1"/>
          <p:cNvSpPr/>
          <p:nvPr/>
        </p:nvSpPr>
        <p:spPr>
          <a:xfrm>
            <a:off x="916745" y="3501008"/>
            <a:ext cx="72008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35696" y="1878360"/>
            <a:ext cx="0" cy="3892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35696" y="2797696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35696" y="3805808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835696" y="479715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2267744" y="4492352"/>
            <a:ext cx="338374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主要参数</a:t>
            </a: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2267744" y="5517232"/>
            <a:ext cx="338374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vl="0" eaLnBrk="1" hangingPunct="1">
              <a:defRPr/>
            </a:pPr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4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常见电容介绍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1870001" y="5770959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70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圆角矩形 1">
            <a:extLst>
              <a:ext uri="{FF2B5EF4-FFF2-40B4-BE49-F238E27FC236}">
                <a16:creationId xmlns:a16="http://schemas.microsoft.com/office/drawing/2014/main" id="{F4CA706A-4EDA-4DF2-8AAA-6F74E8C67446}"/>
              </a:ext>
            </a:extLst>
          </p:cNvPr>
          <p:cNvSpPr/>
          <p:nvPr/>
        </p:nvSpPr>
        <p:spPr>
          <a:xfrm>
            <a:off x="989926" y="1772815"/>
            <a:ext cx="7542514" cy="2520281"/>
          </a:xfrm>
          <a:prstGeom prst="roundRect">
            <a:avLst/>
          </a:prstGeom>
          <a:solidFill>
            <a:schemeClr val="bg1"/>
          </a:solidFill>
          <a:ln>
            <a:solidFill>
              <a:srgbClr val="8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</a:pPr>
            <a:endParaRPr lang="zh-CN" altLang="en-US" dirty="0">
              <a:solidFill>
                <a:srgbClr val="990000"/>
              </a:solidFill>
              <a:latin typeface="+mn-ea"/>
            </a:endParaRPr>
          </a:p>
        </p:txBody>
      </p:sp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989926" y="1175213"/>
            <a:ext cx="296908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电容器件的基本原理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9" r="42191"/>
          <a:stretch/>
        </p:blipFill>
        <p:spPr>
          <a:xfrm>
            <a:off x="1655676" y="1877994"/>
            <a:ext cx="2979719" cy="171035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48" t="14691"/>
          <a:stretch/>
        </p:blipFill>
        <p:spPr>
          <a:xfrm>
            <a:off x="5220072" y="1879853"/>
            <a:ext cx="2934002" cy="230620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873034" y="3608920"/>
            <a:ext cx="25202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教科书中电容器的原理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1DA736D-D8E4-4E3C-B247-46B7BB60AE02}"/>
              </a:ext>
            </a:extLst>
          </p:cNvPr>
          <p:cNvSpPr/>
          <p:nvPr/>
        </p:nvSpPr>
        <p:spPr>
          <a:xfrm>
            <a:off x="958888" y="4725144"/>
            <a:ext cx="7542513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990000"/>
            </a:solidFill>
          </a:ln>
        </p:spPr>
        <p:txBody>
          <a:bodyPr wrap="square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imSun" panose="02010600030101010101" pitchFamily="2" charset="-122"/>
              <a:buChar char="※"/>
              <a:tabLst/>
              <a:defRPr/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根据基本原理，电容器的功能性能指标获得，总是围绕着</a:t>
            </a:r>
            <a:r>
              <a:rPr lang="en-US" altLang="zh-CN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S</a:t>
            </a: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（电极面积）、</a:t>
            </a:r>
            <a:r>
              <a:rPr lang="en-US" altLang="zh-CN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d</a:t>
            </a: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（电极间距）、</a:t>
            </a:r>
            <a:r>
              <a:rPr lang="el-GR" altLang="zh-CN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ε</a:t>
            </a:r>
            <a:r>
              <a:rPr lang="en-US" altLang="zh-CN" sz="1800" baseline="-25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r</a:t>
            </a: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三个主要参数做工作</a:t>
            </a:r>
            <a:endParaRPr kumimoji="0" lang="en-US" altLang="zh-CN" sz="1800" b="1" i="0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885325"/>
      </p:ext>
    </p:extLst>
  </p:cSld>
  <p:clrMapOvr>
    <a:masterClrMapping/>
  </p:clrMapOvr>
  <p:transition>
    <p:wipe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39552" y="980728"/>
            <a:ext cx="266429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薄膜电容结构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89704" y="1048842"/>
            <a:ext cx="511474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：金属箔式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(Metal-Foil)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薄膜电容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496" y="1563273"/>
            <a:ext cx="3888432" cy="2514575"/>
            <a:chOff x="827583" y="1628800"/>
            <a:chExt cx="3888432" cy="251457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301"/>
            <a:stretch/>
          </p:blipFill>
          <p:spPr>
            <a:xfrm>
              <a:off x="827583" y="1628800"/>
              <a:ext cx="3716685" cy="251457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99237" y="2415183"/>
              <a:ext cx="492443" cy="3260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n-cs"/>
                </a:rPr>
                <a:t>引线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684964" y="2393390"/>
              <a:ext cx="10310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n-cs"/>
                </a:rPr>
                <a:t>电介质薄膜 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仿宋_GB2312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331640" y="3711327"/>
              <a:ext cx="8771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n-cs"/>
                </a:rPr>
                <a:t>铝箔电极 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仿宋_GB2312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131840" y="1695103"/>
              <a:ext cx="492443" cy="3260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n-cs"/>
                </a:rPr>
                <a:t>引线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89" r="28912"/>
          <a:stretch/>
        </p:blipFill>
        <p:spPr>
          <a:xfrm>
            <a:off x="3923928" y="2117066"/>
            <a:ext cx="1158454" cy="196648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7" t="13987" r="35305"/>
          <a:stretch/>
        </p:blipFill>
        <p:spPr>
          <a:xfrm>
            <a:off x="5796136" y="1745820"/>
            <a:ext cx="2016224" cy="247526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9"/>
          <a:stretch/>
        </p:blipFill>
        <p:spPr>
          <a:xfrm>
            <a:off x="7596336" y="1491265"/>
            <a:ext cx="1529372" cy="210596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2051720" y="3847784"/>
            <a:ext cx="17789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）有感卷绕式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236296" y="3723513"/>
            <a:ext cx="17789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）无感卷绕式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5364088" y="1635281"/>
            <a:ext cx="0" cy="244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4"/>
          <p:cNvSpPr>
            <a:spLocks noChangeArrowheads="1"/>
          </p:cNvSpPr>
          <p:nvPr/>
        </p:nvSpPr>
        <p:spPr bwMode="auto">
          <a:xfrm>
            <a:off x="395536" y="4595644"/>
            <a:ext cx="8352928" cy="1569660"/>
          </a:xfrm>
          <a:prstGeom prst="rect">
            <a:avLst/>
          </a:prstGeom>
          <a:solidFill>
            <a:srgbClr val="FEE3D2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特点：导电材料是金属箔实体（金属箔可以与电介质薄膜分离）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优点：金属箔有一定厚度，能够承载大电流，额定纹波电流较大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缺点：结构较为松散，体积大、容量小（通常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1uF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以下）；轻微的损耗（静电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-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机械效应）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应用：低频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工频场合、高压电容、电动机启动电容（目前逐步淘汰）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9015"/>
      </p:ext>
    </p:extLst>
  </p:cSld>
  <p:clrMapOvr>
    <a:masterClrMapping/>
  </p:clrMapOvr>
  <p:transition>
    <p:wipe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39552" y="980728"/>
            <a:ext cx="266429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薄膜电容结构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89704" y="1048842"/>
            <a:ext cx="4970728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B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：金属化薄膜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(Metalized Film)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电容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</p:txBody>
      </p:sp>
      <p:sp>
        <p:nvSpPr>
          <p:cNvPr id="30" name="矩形 4"/>
          <p:cNvSpPr>
            <a:spLocks noChangeArrowheads="1"/>
          </p:cNvSpPr>
          <p:nvPr/>
        </p:nvSpPr>
        <p:spPr bwMode="auto">
          <a:xfrm>
            <a:off x="710839" y="4293096"/>
            <a:ext cx="7893609" cy="1938992"/>
          </a:xfrm>
          <a:prstGeom prst="rect">
            <a:avLst/>
          </a:prstGeom>
          <a:solidFill>
            <a:srgbClr val="FEE3D2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特点：导电材料是喷镀在电介质薄膜表面的金属膜（厚度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&lt;0.1um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，不可分离）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优点：结构紧凑、体积较小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容量大；封装结构是无感型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          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具有独特的自愈合特性！（局部击穿时金属镀层气化，不会持续短路）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缺点：同等容量和耐压的电容，内阻略高于箔式电容；耐受电流低于金属箔式电容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应用：无极性耦合电容、高压电容、吸收电容（目前正逐步取代金属箔电容）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25"/>
          <a:stretch/>
        </p:blipFill>
        <p:spPr>
          <a:xfrm rot="1901566">
            <a:off x="1848673" y="2137848"/>
            <a:ext cx="2781689" cy="138722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0" r="38258" b="22199"/>
          <a:stretch/>
        </p:blipFill>
        <p:spPr>
          <a:xfrm>
            <a:off x="4499992" y="1484784"/>
            <a:ext cx="3862599" cy="25202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67" t="9723" r="14028" b="18750"/>
          <a:stretch/>
        </p:blipFill>
        <p:spPr>
          <a:xfrm>
            <a:off x="251520" y="1916832"/>
            <a:ext cx="2060128" cy="1858084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043608" y="3654779"/>
            <a:ext cx="2592288" cy="56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金属化薄膜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（在薄膜表面蒸镀一层金属）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364088" y="3913311"/>
            <a:ext cx="2592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金属化薄膜电容器的结构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341140"/>
      </p:ext>
    </p:extLst>
  </p:cSld>
  <p:clrMapOvr>
    <a:masterClrMapping/>
  </p:clrMapOvr>
  <p:transition>
    <p:wipe dir="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39552" y="980728"/>
            <a:ext cx="3096344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铝电解电容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07904" y="1042283"/>
            <a:ext cx="4998142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 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：铝电解电容的内部结构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2" b="1147"/>
          <a:stretch/>
        </p:blipFill>
        <p:spPr>
          <a:xfrm>
            <a:off x="-7268" y="1916831"/>
            <a:ext cx="6667500" cy="3989065"/>
          </a:xfrm>
          <a:prstGeom prst="rect">
            <a:avLst/>
          </a:prstGeom>
        </p:spPr>
      </p:pic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484784"/>
            <a:ext cx="2221237" cy="1747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2345" r="32000"/>
          <a:stretch/>
        </p:blipFill>
        <p:spPr>
          <a:xfrm>
            <a:off x="5868144" y="3573016"/>
            <a:ext cx="3240360" cy="214399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6516216" y="3121804"/>
            <a:ext cx="2376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阳极氧化腐蚀，布满微孔，表面积增大数百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~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上万倍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383211" y="6002124"/>
            <a:ext cx="27252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电介质为铝表面生成的氧化膜，厚度仅有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um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级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5665601" y="1772816"/>
            <a:ext cx="994631" cy="50806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 flipV="1">
            <a:off x="7236298" y="5498070"/>
            <a:ext cx="126012" cy="53267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8231581" y="4994012"/>
            <a:ext cx="948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导电液作为阴极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H="1" flipV="1">
            <a:off x="7514710" y="4771869"/>
            <a:ext cx="774435" cy="53267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"/>
          <p:cNvSpPr>
            <a:spLocks noChangeArrowheads="1"/>
          </p:cNvSpPr>
          <p:nvPr/>
        </p:nvSpPr>
        <p:spPr bwMode="auto">
          <a:xfrm>
            <a:off x="179512" y="4489956"/>
            <a:ext cx="6275706" cy="1891372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&lt;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铝电解电容特点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、优势：容量很大，因阳极粗糙面积很大；介电层很薄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、电容有极性（氧化层必须为正极，否则会电化学溶解）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、缺点：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(1)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液体电解质，有沸腾爆炸的危险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       (2)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液体电解质对温度很敏感，低温导电性下降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       (3)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电解液有蒸发、干涸的可能，寿命较短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40439"/>
      </p:ext>
    </p:extLst>
  </p:cSld>
  <p:clrMapOvr>
    <a:masterClrMapping/>
  </p:clrMapOvr>
  <p:transition>
    <p:wipe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348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三、容性元件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39552" y="980728"/>
            <a:ext cx="590465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固态铝电解电容（铝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聚合物电容）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7376" y="1534596"/>
            <a:ext cx="5906832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：铝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-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聚合物（固态电容）的内部结构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66332"/>
            <a:ext cx="8496944" cy="4179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3253537"/>
      </p:ext>
    </p:extLst>
  </p:cSld>
  <p:clrMapOvr>
    <a:masterClrMapping/>
  </p:clrMapOvr>
  <p:transition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</a:rPr>
              <a:t>分立元器件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BFA8148-4BBF-4539-B3B9-456875D05919}"/>
              </a:ext>
            </a:extLst>
          </p:cNvPr>
          <p:cNvSpPr/>
          <p:nvPr/>
        </p:nvSpPr>
        <p:spPr>
          <a:xfrm>
            <a:off x="323528" y="1196752"/>
            <a:ext cx="324036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什么是分立元器件？</a:t>
            </a:r>
          </a:p>
        </p:txBody>
      </p:sp>
      <p:sp>
        <p:nvSpPr>
          <p:cNvPr id="31" name="圆角矩形 1">
            <a:extLst>
              <a:ext uri="{FF2B5EF4-FFF2-40B4-BE49-F238E27FC236}">
                <a16:creationId xmlns:a16="http://schemas.microsoft.com/office/drawing/2014/main" id="{441C611C-6E48-41AF-8359-F21DA98CC937}"/>
              </a:ext>
            </a:extLst>
          </p:cNvPr>
          <p:cNvSpPr/>
          <p:nvPr/>
        </p:nvSpPr>
        <p:spPr>
          <a:xfrm>
            <a:off x="441177" y="1916832"/>
            <a:ext cx="3986807" cy="4032448"/>
          </a:xfrm>
          <a:prstGeom prst="roundRect">
            <a:avLst/>
          </a:prstGeom>
          <a:solidFill>
            <a:schemeClr val="bg1"/>
          </a:solidFill>
          <a:ln>
            <a:solidFill>
              <a:srgbClr val="8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>
                <a:solidFill>
                  <a:srgbClr val="990000"/>
                </a:solidFill>
                <a:latin typeface="+mn-ea"/>
                <a:cs typeface="Times New Roman" panose="02020603050405020304" pitchFamily="18" charset="0"/>
              </a:rPr>
              <a:t>分立元件是与集成电路</a:t>
            </a:r>
            <a:r>
              <a:rPr lang="en-US" altLang="zh-CN" dirty="0">
                <a:solidFill>
                  <a:srgbClr val="990000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zh-CN" dirty="0">
                <a:solidFill>
                  <a:srgbClr val="990000"/>
                </a:solidFill>
                <a:latin typeface="+mn-ea"/>
                <a:cs typeface="Times New Roman" panose="02020603050405020304" pitchFamily="18" charset="0"/>
              </a:rPr>
              <a:t>俗话说</a:t>
            </a:r>
            <a:r>
              <a:rPr lang="en-US" altLang="zh-CN" dirty="0">
                <a:solidFill>
                  <a:srgbClr val="990000"/>
                </a:solidFill>
                <a:latin typeface="+mn-ea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solidFill>
                  <a:srgbClr val="990000"/>
                </a:solidFill>
                <a:latin typeface="+mn-ea"/>
                <a:cs typeface="Times New Roman" panose="02020603050405020304" pitchFamily="18" charset="0"/>
              </a:rPr>
              <a:t>芯片</a:t>
            </a:r>
            <a:r>
              <a:rPr lang="en-US" altLang="zh-CN" dirty="0">
                <a:solidFill>
                  <a:srgbClr val="990000"/>
                </a:solidFill>
                <a:latin typeface="+mn-ea"/>
                <a:cs typeface="Times New Roman" panose="02020603050405020304" pitchFamily="18" charset="0"/>
              </a:rPr>
              <a:t>”)</a:t>
            </a:r>
            <a:r>
              <a:rPr lang="zh-CN" altLang="zh-CN" dirty="0">
                <a:solidFill>
                  <a:srgbClr val="990000"/>
                </a:solidFill>
                <a:latin typeface="+mn-ea"/>
                <a:cs typeface="Times New Roman" panose="02020603050405020304" pitchFamily="18" charset="0"/>
              </a:rPr>
              <a:t>相对而言的，就是指普通的电阻、电容、晶体管等电子元件，统称分立元件。</a:t>
            </a:r>
            <a:endParaRPr lang="en-US" altLang="zh-CN" dirty="0">
              <a:solidFill>
                <a:srgbClr val="990000"/>
              </a:solidFill>
              <a:latin typeface="+mn-ea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>
                <a:solidFill>
                  <a:srgbClr val="990000"/>
                </a:solidFill>
                <a:latin typeface="+mn-ea"/>
                <a:cs typeface="Times New Roman" panose="02020603050405020304" pitchFamily="18" charset="0"/>
              </a:rPr>
              <a:t>所谓的分立元件就是内部组成单元最小的元件，内部没有集成的东西。</a:t>
            </a:r>
            <a:endParaRPr lang="zh-CN" altLang="en-US" dirty="0">
              <a:solidFill>
                <a:srgbClr val="990000"/>
              </a:solidFill>
              <a:latin typeface="+mn-ea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0F6D6BD-F0A1-4A04-8FDA-1D17B8C776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10" y="3284984"/>
            <a:ext cx="1864581" cy="179145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E9F1B4E-EE97-464C-B1D2-1B93E52A71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3284984"/>
            <a:ext cx="1855101" cy="1797386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2370B2AF-B703-4430-8F0D-825A4AEA39F4}"/>
              </a:ext>
            </a:extLst>
          </p:cNvPr>
          <p:cNvSpPr/>
          <p:nvPr/>
        </p:nvSpPr>
        <p:spPr>
          <a:xfrm>
            <a:off x="4901677" y="2699628"/>
            <a:ext cx="1349246" cy="369332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zh-CN" altLang="en-US" sz="1800" b="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分立元器件</a:t>
            </a:r>
            <a:endParaRPr lang="zh-CN" altLang="en-US" sz="18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34941FC-46B4-4C8F-856F-2F3687AD7FE1}"/>
              </a:ext>
            </a:extLst>
          </p:cNvPr>
          <p:cNvSpPr/>
          <p:nvPr/>
        </p:nvSpPr>
        <p:spPr>
          <a:xfrm>
            <a:off x="7417215" y="2699628"/>
            <a:ext cx="1349246" cy="369332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HeroicExtremeLeftFacing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zh-CN" altLang="en-US" sz="1800" b="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集成电路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E10DCA4-D307-4B0E-95A0-26D85BE4E3B6}"/>
              </a:ext>
            </a:extLst>
          </p:cNvPr>
          <p:cNvSpPr/>
          <p:nvPr/>
        </p:nvSpPr>
        <p:spPr>
          <a:xfrm>
            <a:off x="6568766" y="2699628"/>
            <a:ext cx="530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6614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348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三、容性元件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39552" y="980728"/>
            <a:ext cx="266429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固态钽电容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81866" y="1042283"/>
            <a:ext cx="5339501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：固态钽电容的结构和原理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528" y="1484784"/>
            <a:ext cx="8004574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695254" y="5445224"/>
            <a:ext cx="4248472" cy="936104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(1)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三维立体的导电结构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-&gt;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电容的体积更小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(2)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采用烧结工艺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-&gt; 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-&gt;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电容的热稳定性好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(3)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没有液体电解液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-&gt;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寿命长、可靠性好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447782" y="4777988"/>
            <a:ext cx="1080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多孔钽粉作阳极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 flipV="1">
            <a:off x="4591658" y="3284984"/>
            <a:ext cx="1144156" cy="149300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6527902" y="4031486"/>
            <a:ext cx="684078" cy="74650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9" idx="0"/>
          </p:cNvCxnSpPr>
          <p:nvPr/>
        </p:nvCxnSpPr>
        <p:spPr>
          <a:xfrm flipV="1">
            <a:off x="5987842" y="3049796"/>
            <a:ext cx="330923" cy="172819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671918" y="4777988"/>
            <a:ext cx="1080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空隙内填满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MnO2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作阴极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616755" y="3769876"/>
            <a:ext cx="1080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钽的氧化膜作为电介质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 flipV="1">
            <a:off x="7139968" y="2911733"/>
            <a:ext cx="684078" cy="85814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695254" y="5106670"/>
            <a:ext cx="805029" cy="338554"/>
          </a:xfrm>
          <a:prstGeom prst="rect">
            <a:avLst/>
          </a:prstGeom>
          <a:solidFill>
            <a:srgbClr val="FEE3D2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优点：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6" name="Rectangle 3"/>
          <p:cNvSpPr>
            <a:spLocks noChangeArrowheads="1"/>
          </p:cNvSpPr>
          <p:nvPr/>
        </p:nvSpPr>
        <p:spPr bwMode="auto">
          <a:xfrm>
            <a:off x="5303766" y="5445224"/>
            <a:ext cx="3600400" cy="936104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(1)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容量较小（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100uF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以内）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(2)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耐压低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(50V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以内，且要降额使用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(3)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很贵！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(4)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钽粉十分易燃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156815" y="5106670"/>
            <a:ext cx="747351" cy="338554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缺点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495134"/>
      </p:ext>
    </p:extLst>
  </p:cSld>
  <p:clrMapOvr>
    <a:masterClrMapping/>
  </p:clrMapOvr>
  <p:transition>
    <p:wipe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348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三、容性元件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39552" y="980728"/>
            <a:ext cx="424847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陶瓷电容器的结构和原理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347864" y="1442393"/>
            <a:ext cx="0" cy="5144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" t="14394"/>
          <a:stretch/>
        </p:blipFill>
        <p:spPr>
          <a:xfrm>
            <a:off x="3491880" y="1629601"/>
            <a:ext cx="5384032" cy="26634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66" b="8020"/>
          <a:stretch/>
        </p:blipFill>
        <p:spPr>
          <a:xfrm>
            <a:off x="596355" y="1546870"/>
            <a:ext cx="1599381" cy="2962250"/>
          </a:xfrm>
          <a:prstGeom prst="rect">
            <a:avLst/>
          </a:prstGeom>
        </p:spPr>
      </p:pic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205830" y="4797152"/>
            <a:ext cx="2926010" cy="1416757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1.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单层陶瓷电容（瓷片电容）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工艺：单层陶瓷两面镀银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优点：价格低廉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缺点：单个电容的容量较小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3995936" y="4797152"/>
            <a:ext cx="4437225" cy="1440159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2.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多层陶瓷电容（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MLCC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电容）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工艺：多层陶瓷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-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电极结构堆叠、烧结而成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优点：有限的体积内，能实现较大容量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    目前已成为陶瓷电容的主流结构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r="31250"/>
          <a:stretch/>
        </p:blipFill>
        <p:spPr>
          <a:xfrm>
            <a:off x="2111727" y="1700808"/>
            <a:ext cx="1164129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77657"/>
      </p:ext>
    </p:extLst>
  </p:cSld>
  <p:clrMapOvr>
    <a:masterClrMapping/>
  </p:clrMapOvr>
  <p:transition>
    <p:wipe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348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三、容性元件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39552" y="980728"/>
            <a:ext cx="424847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、陶瓷电容器的结构和原理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45" y="1844824"/>
            <a:ext cx="8905259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95536" y="1948770"/>
            <a:ext cx="40591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多层陶瓷电容（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MLCC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电容）的内部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2101895"/>
      </p:ext>
    </p:extLst>
  </p:cSld>
  <p:clrMapOvr>
    <a:masterClrMapping/>
  </p:clrMapOvr>
  <p:transition>
    <p:wipe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子 目 录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827584" y="1268760"/>
            <a:ext cx="4823916" cy="609600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8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容性元件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33439" y="2492896"/>
            <a:ext cx="341806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1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分类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2233439" y="3501008"/>
            <a:ext cx="341805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2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结构原理</a:t>
            </a:r>
          </a:p>
        </p:txBody>
      </p:sp>
      <p:sp>
        <p:nvSpPr>
          <p:cNvPr id="2" name="右箭头 1"/>
          <p:cNvSpPr/>
          <p:nvPr/>
        </p:nvSpPr>
        <p:spPr>
          <a:xfrm>
            <a:off x="971600" y="4492352"/>
            <a:ext cx="72008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35696" y="1878360"/>
            <a:ext cx="0" cy="3892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35696" y="2797696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35696" y="3805808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835696" y="479715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2267744" y="4492352"/>
            <a:ext cx="338374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3 </a:t>
            </a:r>
            <a:r>
              <a:rPr lang="zh-CN" altLang="en-US" sz="28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主要参数</a:t>
            </a: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2267744" y="5517232"/>
            <a:ext cx="338374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vl="0" eaLnBrk="1" hangingPunct="1">
              <a:defRPr/>
            </a:pPr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4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常见电容介绍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1870001" y="5770959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3379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65493" y="1107296"/>
            <a:ext cx="296908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电容器件的主要参数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539554" y="1794976"/>
          <a:ext cx="8424934" cy="465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8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39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黑体" pitchFamily="49" charset="-122"/>
                          <a:ea typeface="黑体" pitchFamily="49" charset="-122"/>
                        </a:rPr>
                        <a:t>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黑体" pitchFamily="49" charset="-122"/>
                          <a:ea typeface="黑体" pitchFamily="49" charset="-122"/>
                        </a:rPr>
                        <a:t>符号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黑体" pitchFamily="49" charset="-122"/>
                          <a:ea typeface="黑体" pitchFamily="49" charset="-122"/>
                        </a:rPr>
                        <a:t>单位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黑体" pitchFamily="49" charset="-122"/>
                          <a:ea typeface="黑体" pitchFamily="49" charset="-122"/>
                        </a:rPr>
                        <a:t>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黑体" pitchFamily="49" charset="-122"/>
                          <a:ea typeface="黑体" pitchFamily="49" charset="-122"/>
                        </a:rPr>
                        <a:t>实际应用中限制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标称容值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C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pF/</a:t>
                      </a:r>
                      <a:r>
                        <a:rPr lang="el-GR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μ</a:t>
                      </a: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F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标称的电容值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可选的容值有限</a:t>
                      </a: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</a:t>
                      </a:r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如</a:t>
                      </a: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E6/12</a:t>
                      </a:r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系列</a:t>
                      </a: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)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误差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E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%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电容的制造精度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影响电路的精度，如滤波带宽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耐压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Vdc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V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电容承受最高电压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过压会引起击穿损坏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漏电阻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Rp</a:t>
                      </a:r>
                      <a:endParaRPr lang="zh-CN" altLang="en-US" sz="1600" baseline="-250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Ω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电容的直流绝缘性能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电压维持时间、影响直流偏置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内阻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ESR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Ω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电容的等效串联电阻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引起损耗、发热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分布电感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ESL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nH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电容的等效串联电感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引起谐振、限制最高工作频率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损耗角</a:t>
                      </a: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/Q</a:t>
                      </a:r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tan</a:t>
                      </a:r>
                      <a:r>
                        <a:rPr lang="el-GR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δ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表征电容的能量损耗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引起发热、相位差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温度系数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TC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ppm/</a:t>
                      </a:r>
                      <a:r>
                        <a:rPr lang="zh-CN" altLang="en-US" sz="1600" dirty="0"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℃</a:t>
                      </a:r>
                      <a:endParaRPr lang="en-US" altLang="zh-CN" sz="1600" dirty="0">
                        <a:latin typeface="Times New Roman" pitchFamily="18" charset="0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电容值的温度稳定度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温度变化引起的误差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额定</a:t>
                      </a:r>
                      <a:endParaRPr lang="en-US" altLang="zh-CN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纹波电流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Imax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A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允许长期通过的最大交流电流值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超过会因发热而爆炸、起火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工作温度</a:t>
                      </a:r>
                      <a:endParaRPr lang="en-US" altLang="zh-CN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℃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可工作的温度范围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整机工作温度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/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寿命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工作寿命</a:t>
                      </a:r>
                      <a:endParaRPr lang="en-US" altLang="zh-CN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T</a:t>
                      </a:r>
                      <a:r>
                        <a:rPr lang="en-US" altLang="zh-CN" sz="1600" baseline="-250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hr@T</a:t>
                      </a:r>
                      <a:r>
                        <a:rPr lang="en-US" altLang="zh-CN" sz="1600" baseline="-25000" dirty="0" err="1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max</a:t>
                      </a:r>
                      <a:endParaRPr lang="zh-CN" altLang="en-US" sz="1600" baseline="-250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最高温可靠工作时间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决定整机的预期寿命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988862"/>
      </p:ext>
    </p:extLst>
  </p:cSld>
  <p:clrMapOvr>
    <a:masterClrMapping/>
  </p:clrMapOvr>
  <p:transition>
    <p:wipe dir="d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490279" y="1124744"/>
            <a:ext cx="1888659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标称容值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(C)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67"/>
          <a:stretch/>
        </p:blipFill>
        <p:spPr>
          <a:xfrm>
            <a:off x="395536" y="1962905"/>
            <a:ext cx="8737238" cy="1847095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995936" y="2132856"/>
            <a:ext cx="468052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电容值主要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E6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E12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系列（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E24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少见）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电容器的误差较大，系列数比电阻少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0" b="5178"/>
          <a:stretch/>
        </p:blipFill>
        <p:spPr>
          <a:xfrm>
            <a:off x="107504" y="4151100"/>
            <a:ext cx="2664296" cy="143814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360040" y="3933056"/>
            <a:ext cx="8532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067944" y="1412776"/>
            <a:ext cx="255628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A.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常用标称容值系列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7544" y="5661248"/>
            <a:ext cx="3672408" cy="82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数字法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前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位数字，第三位表示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0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的数量，单位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如：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103(10nF)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，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224(0.22uF)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，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106(10uF)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57" r="21429"/>
          <a:stretch/>
        </p:blipFill>
        <p:spPr>
          <a:xfrm>
            <a:off x="7540532" y="4379213"/>
            <a:ext cx="1423956" cy="12100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1" r="18718" b="54563"/>
          <a:stretch/>
        </p:blipFill>
        <p:spPr>
          <a:xfrm>
            <a:off x="2843808" y="4085554"/>
            <a:ext cx="1575121" cy="151327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292080" y="5628495"/>
            <a:ext cx="3707060" cy="8248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直标法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(1)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小电容直标两位数，单位是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(2)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带单位标注，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10nF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，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1uF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，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4.7n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或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4n7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37" r="21679" b="28708"/>
          <a:stretch/>
        </p:blipFill>
        <p:spPr>
          <a:xfrm>
            <a:off x="4612948" y="4550349"/>
            <a:ext cx="1831260" cy="118290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69"/>
          <a:stretch/>
        </p:blipFill>
        <p:spPr>
          <a:xfrm>
            <a:off x="6256697" y="4365104"/>
            <a:ext cx="1195623" cy="121454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139952" y="3964994"/>
            <a:ext cx="255628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B.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容值的标称方法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938367"/>
      </p:ext>
    </p:extLst>
  </p:cSld>
  <p:clrMapOvr>
    <a:masterClrMapping/>
  </p:clrMapOvr>
  <p:transition>
    <p:wipe dir="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39552" y="980728"/>
            <a:ext cx="1888659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精度等级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(E)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539552" y="1844824"/>
          <a:ext cx="273630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3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尾缀代码</a:t>
                      </a:r>
                      <a:endParaRPr lang="en-US" altLang="zh-CN" sz="1800" b="1" dirty="0">
                        <a:solidFill>
                          <a:schemeClr val="bg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误差等级 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(D)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±0.5%</a:t>
                      </a:r>
                      <a:endParaRPr lang="zh-CN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(F)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1%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(G)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±2% </a:t>
                      </a:r>
                      <a:endParaRPr lang="zh-CN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(J)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5% 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(K)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±10%</a:t>
                      </a:r>
                      <a:endParaRPr lang="zh-CN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(M)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(S)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+50%/-20%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(Z)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+80%/-20%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3563888" y="1933912"/>
          <a:ext cx="2376264" cy="4028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代号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容值误差</a:t>
                      </a:r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</a:t>
                      </a:r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含温飘</a:t>
                      </a:r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)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7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A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±1%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B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±1.5%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7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C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±2.2%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7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D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±3.3%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7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E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±4.7%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7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F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±7.5%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07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P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</a:t>
                      </a:r>
                      <a:r>
                        <a:rPr lang="en-US" altLang="zh-CN" sz="1400" b="1" dirty="0"/>
                        <a:t>10%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7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R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</a:t>
                      </a:r>
                      <a:r>
                        <a:rPr lang="en-US" altLang="zh-CN" sz="1400" b="1" dirty="0"/>
                        <a:t>15%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7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S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</a:t>
                      </a:r>
                      <a:r>
                        <a:rPr lang="en-US" altLang="zh-CN" sz="1400" b="1" dirty="0"/>
                        <a:t>22%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07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+22%/-33%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07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U</a:t>
                      </a:r>
                      <a:endParaRPr lang="en-US" altLang="zh-CN" sz="1400" b="1" dirty="0">
                        <a:solidFill>
                          <a:srgbClr val="000000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+22%/-56%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07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+22%/-82%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546795" y="1484784"/>
            <a:ext cx="2729061" cy="369332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A.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尾缀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(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多用于薄膜电容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)</a:t>
            </a:r>
          </a:p>
        </p:txBody>
      </p:sp>
      <p:sp>
        <p:nvSpPr>
          <p:cNvPr id="20" name="矩形 19"/>
          <p:cNvSpPr/>
          <p:nvPr/>
        </p:nvSpPr>
        <p:spPr>
          <a:xfrm>
            <a:off x="3563888" y="1484784"/>
            <a:ext cx="2376537" cy="369332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B.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编码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(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陶瓷电容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74" r="11026" b="31452"/>
          <a:stretch/>
        </p:blipFill>
        <p:spPr>
          <a:xfrm>
            <a:off x="1258093" y="5085184"/>
            <a:ext cx="1009651" cy="128881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37" r="18719" b="54563"/>
          <a:stretch/>
        </p:blipFill>
        <p:spPr>
          <a:xfrm>
            <a:off x="2339752" y="5085184"/>
            <a:ext cx="1135013" cy="126734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6371927" y="1487359"/>
            <a:ext cx="2376537" cy="369332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C.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绝对误差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(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小电容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)</a:t>
            </a: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/>
          </p:nvPr>
        </p:nvGraphicFramePr>
        <p:xfrm>
          <a:off x="6352902" y="2044516"/>
          <a:ext cx="2539578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5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3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尾缀代码</a:t>
                      </a:r>
                      <a:endParaRPr lang="en-US" altLang="zh-CN" sz="1800" b="1" dirty="0">
                        <a:solidFill>
                          <a:schemeClr val="bg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误差等级 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(B)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±0.1pF</a:t>
                      </a:r>
                      <a:endParaRPr lang="zh-CN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(C)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0.25pF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(D)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0.5pF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(Y)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1pF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(V)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5pF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 t="48472" r="38195" b="22222"/>
          <a:stretch/>
        </p:blipFill>
        <p:spPr>
          <a:xfrm rot="5400000">
            <a:off x="70359" y="5275799"/>
            <a:ext cx="1259819" cy="8306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37" t="19594" r="19470" b="31054"/>
          <a:stretch/>
        </p:blipFill>
        <p:spPr>
          <a:xfrm>
            <a:off x="6012160" y="4906533"/>
            <a:ext cx="1656184" cy="111475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379889" y="4293096"/>
            <a:ext cx="2584599" cy="369332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D.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直标误差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(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大型电容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)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18218" r="18486" b="17697"/>
          <a:stretch/>
        </p:blipFill>
        <p:spPr>
          <a:xfrm>
            <a:off x="7687694" y="4869160"/>
            <a:ext cx="1420810" cy="1151729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3474765" y="1484784"/>
            <a:ext cx="0" cy="504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012160" y="1487359"/>
            <a:ext cx="0" cy="5109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6012161" y="4149080"/>
            <a:ext cx="31318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3707904" y="6002124"/>
            <a:ext cx="20882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*尾缀、代码以各厂家的规格书为准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891915"/>
      </p:ext>
    </p:extLst>
  </p:cSld>
  <p:clrMapOvr>
    <a:masterClrMapping/>
  </p:clrMapOvr>
  <p:transition>
    <p:wipe dir="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348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三、容性元件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39552" y="980728"/>
            <a:ext cx="424847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耐压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Vdc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1"/>
          <a:stretch/>
        </p:blipFill>
        <p:spPr>
          <a:xfrm>
            <a:off x="2339752" y="1976264"/>
            <a:ext cx="2808312" cy="15247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88" t="14563" r="7418" b="16406"/>
          <a:stretch/>
        </p:blipFill>
        <p:spPr>
          <a:xfrm>
            <a:off x="451705" y="1970716"/>
            <a:ext cx="2268489" cy="130439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987824" y="3121223"/>
            <a:ext cx="1728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2.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标注直流耐压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Vdc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51520" y="3140968"/>
            <a:ext cx="19442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1.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标注交流耐压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Vac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292080" y="1484784"/>
            <a:ext cx="0" cy="4863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5580112" y="1484784"/>
            <a:ext cx="3096344" cy="46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Verdana" pitchFamily="34" charset="0"/>
              <a:ea typeface="黑体" pitchFamily="2" charset="-122"/>
              <a:cs typeface="+mn-cs"/>
            </a:endParaRPr>
          </a:p>
        </p:txBody>
      </p:sp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916832"/>
            <a:ext cx="3384376" cy="241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4" name="表格 33"/>
          <p:cNvGraphicFramePr>
            <a:graphicFrameLocks noGrp="1"/>
          </p:cNvGraphicFramePr>
          <p:nvPr>
            <p:extLst/>
          </p:nvPr>
        </p:nvGraphicFramePr>
        <p:xfrm>
          <a:off x="5491466" y="4414232"/>
          <a:ext cx="325699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8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83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黑体" pitchFamily="49" charset="-122"/>
                          <a:ea typeface="黑体" pitchFamily="49" charset="-122"/>
                        </a:rPr>
                        <a:t>降额等级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黑体" pitchFamily="49" charset="-122"/>
                          <a:ea typeface="黑体" pitchFamily="49" charset="-122"/>
                        </a:rPr>
                        <a:t>耐压降额比*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黑体" pitchFamily="49" charset="-122"/>
                          <a:ea typeface="黑体" pitchFamily="49" charset="-122"/>
                        </a:rPr>
                        <a:t>I</a:t>
                      </a:r>
                      <a:r>
                        <a:rPr lang="zh-CN" altLang="en-US" dirty="0">
                          <a:latin typeface="黑体" pitchFamily="49" charset="-122"/>
                          <a:ea typeface="黑体" pitchFamily="49" charset="-122"/>
                        </a:rPr>
                        <a:t>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黑体" pitchFamily="49" charset="-122"/>
                          <a:ea typeface="黑体" pitchFamily="49" charset="-122"/>
                        </a:rPr>
                        <a:t>50%</a:t>
                      </a:r>
                      <a:endParaRPr lang="zh-CN" altLang="en-US" dirty="0"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黑体" pitchFamily="49" charset="-122"/>
                          <a:ea typeface="黑体" pitchFamily="49" charset="-122"/>
                        </a:rPr>
                        <a:t>II</a:t>
                      </a:r>
                      <a:r>
                        <a:rPr lang="zh-CN" altLang="en-US" dirty="0">
                          <a:latin typeface="黑体" pitchFamily="49" charset="-122"/>
                          <a:ea typeface="黑体" pitchFamily="49" charset="-122"/>
                        </a:rPr>
                        <a:t>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黑体" pitchFamily="49" charset="-122"/>
                          <a:ea typeface="黑体" pitchFamily="49" charset="-122"/>
                        </a:rPr>
                        <a:t>60%</a:t>
                      </a:r>
                      <a:endParaRPr lang="zh-CN" altLang="en-US" dirty="0"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黑体" pitchFamily="49" charset="-122"/>
                          <a:ea typeface="黑体" pitchFamily="49" charset="-122"/>
                        </a:rPr>
                        <a:t>III</a:t>
                      </a:r>
                      <a:r>
                        <a:rPr lang="zh-CN" altLang="en-US" dirty="0">
                          <a:latin typeface="黑体" pitchFamily="49" charset="-122"/>
                          <a:ea typeface="黑体" pitchFamily="49" charset="-122"/>
                        </a:rPr>
                        <a:t>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黑体" pitchFamily="49" charset="-122"/>
                          <a:ea typeface="黑体" pitchFamily="49" charset="-122"/>
                        </a:rPr>
                        <a:t>70%</a:t>
                      </a:r>
                      <a:endParaRPr lang="zh-CN" altLang="en-US" dirty="0"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" name="矩形 34"/>
          <p:cNvSpPr/>
          <p:nvPr/>
        </p:nvSpPr>
        <p:spPr>
          <a:xfrm>
            <a:off x="5652120" y="6021288"/>
            <a:ext cx="28711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*详见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《GJB/Z35-1993》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Verdana" pitchFamily="34" charset="0"/>
              <a:ea typeface="黑体" pitchFamily="2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39552" y="1496616"/>
            <a:ext cx="2448272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A.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耐压值的标注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436096" y="1484784"/>
            <a:ext cx="2520280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B.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可靠性耐压降额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7" t="5427" r="196"/>
          <a:stretch/>
        </p:blipFill>
        <p:spPr bwMode="auto">
          <a:xfrm>
            <a:off x="1907704" y="3717032"/>
            <a:ext cx="3327071" cy="149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矩形 37"/>
          <p:cNvSpPr/>
          <p:nvPr/>
        </p:nvSpPr>
        <p:spPr>
          <a:xfrm>
            <a:off x="179512" y="3617193"/>
            <a:ext cx="324036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3.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尾缀表示耐压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以厂家规格书为准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</a:p>
        </p:txBody>
      </p:sp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56" y="5065601"/>
            <a:ext cx="4890716" cy="1387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3707904" y="1700808"/>
            <a:ext cx="1411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*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Vdc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和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Vac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耐压之间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1.4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倍关系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86" r="34260" b="41418"/>
          <a:stretch/>
        </p:blipFill>
        <p:spPr>
          <a:xfrm>
            <a:off x="187956" y="3789040"/>
            <a:ext cx="1791756" cy="1204553"/>
          </a:xfrm>
          <a:prstGeom prst="rect">
            <a:avLst/>
          </a:prstGeom>
        </p:spPr>
      </p:pic>
      <p:cxnSp>
        <p:nvCxnSpPr>
          <p:cNvPr id="43" name="直接连接符 42"/>
          <p:cNvCxnSpPr/>
          <p:nvPr/>
        </p:nvCxnSpPr>
        <p:spPr>
          <a:xfrm flipH="1">
            <a:off x="0" y="3573016"/>
            <a:ext cx="5292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356631"/>
      </p:ext>
    </p:extLst>
  </p:cSld>
  <p:clrMapOvr>
    <a:masterClrMapping/>
  </p:clrMapOvr>
  <p:transition>
    <p:wipe dir="d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2348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三、容性元件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39552" y="980728"/>
            <a:ext cx="280831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工作温度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寿命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29" name="矩形 4"/>
          <p:cNvSpPr>
            <a:spLocks noChangeArrowheads="1"/>
          </p:cNvSpPr>
          <p:nvPr/>
        </p:nvSpPr>
        <p:spPr bwMode="auto">
          <a:xfrm>
            <a:off x="323528" y="4595644"/>
            <a:ext cx="8568952" cy="1569660"/>
          </a:xfrm>
          <a:prstGeom prst="rect">
            <a:avLst/>
          </a:prstGeom>
          <a:solidFill>
            <a:srgbClr val="FEE3D2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工作温度定义：电容器允许的温度范围，通常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-55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/-40~85/105/125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℃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通常在最高温度下标注该电容的设计工作寿命；温度每下降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10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℃工作寿命增加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倍左右；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标称最高工作温度越高的电容，常温下通常具有更长的实际工作寿命；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设计寿命越长、可靠性要求越高、工作环境温度越高，需要选用越高温等级和寿命的电容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77661"/>
            <a:ext cx="2959993" cy="1727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9259"/>
            <a:ext cx="2959993" cy="1594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611560" y="4105853"/>
            <a:ext cx="2088232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88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585207"/>
            <a:ext cx="2664296" cy="52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88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945613"/>
            <a:ext cx="2607171" cy="1557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直接连接符 25"/>
          <p:cNvCxnSpPr/>
          <p:nvPr/>
        </p:nvCxnSpPr>
        <p:spPr>
          <a:xfrm>
            <a:off x="3995936" y="4105853"/>
            <a:ext cx="2088232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3275856" y="1604902"/>
            <a:ext cx="0" cy="2788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6228184" y="1604902"/>
            <a:ext cx="0" cy="2788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6948264" y="4105469"/>
            <a:ext cx="2016224" cy="38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890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065" y="2276872"/>
            <a:ext cx="2730431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6300192" y="3457781"/>
            <a:ext cx="2664296" cy="576064"/>
            <a:chOff x="6300192" y="3356992"/>
            <a:chExt cx="2664296" cy="576064"/>
          </a:xfrm>
        </p:grpSpPr>
        <p:pic>
          <p:nvPicPr>
            <p:cNvPr id="122889" name="Picture 9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68" t="16085" b="-2"/>
            <a:stretch/>
          </p:blipFill>
          <p:spPr bwMode="auto">
            <a:xfrm>
              <a:off x="6444208" y="3758391"/>
              <a:ext cx="2520280" cy="17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891" name="Picture 1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3356992"/>
              <a:ext cx="1511573" cy="3848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9" name="矩形 38"/>
          <p:cNvSpPr/>
          <p:nvPr/>
        </p:nvSpPr>
        <p:spPr>
          <a:xfrm>
            <a:off x="467544" y="1637836"/>
            <a:ext cx="115212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通用电容器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635896" y="1637836"/>
            <a:ext cx="129614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长寿命电容器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300192" y="1604902"/>
            <a:ext cx="1512168" cy="5663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高温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超长寿命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电容器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950389"/>
      </p:ext>
    </p:extLst>
  </p:cSld>
  <p:clrMapOvr>
    <a:masterClrMapping/>
  </p:clrMapOvr>
  <p:transition>
    <p:wipe dir="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39552" y="980728"/>
            <a:ext cx="424847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介电陶瓷材料类型和特性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611560" y="1628800"/>
          <a:ext cx="8280919" cy="2736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1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23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407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黑体" pitchFamily="49" charset="-122"/>
                          <a:ea typeface="黑体" pitchFamily="49" charset="-122"/>
                        </a:rPr>
                        <a:t>陶瓷分类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黑体" pitchFamily="49" charset="-122"/>
                          <a:ea typeface="黑体" pitchFamily="49" charset="-122"/>
                        </a:rPr>
                        <a:t>化学成分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黑体" pitchFamily="49" charset="-122"/>
                          <a:ea typeface="黑体" pitchFamily="49" charset="-122"/>
                        </a:rPr>
                        <a:t>相对介电系数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黑体" pitchFamily="49" charset="-122"/>
                          <a:ea typeface="黑体" pitchFamily="49" charset="-122"/>
                        </a:rPr>
                        <a:t>制作出电容的特点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I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类陶瓷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TiO</a:t>
                      </a:r>
                      <a:r>
                        <a:rPr lang="en-US" altLang="zh-CN" sz="1800" kern="1200" baseline="-250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2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等多种温度特性互补氧化物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低，小于几十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容量小、但十分</a:t>
                      </a:r>
                      <a:r>
                        <a:rPr lang="zh-CN" altLang="en-US" sz="1800" kern="1200" dirty="0">
                          <a:solidFill>
                            <a:srgbClr val="FF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稳定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II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类陶瓷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BaTiO</a:t>
                      </a:r>
                      <a:r>
                        <a:rPr lang="en-US" altLang="zh-CN" sz="1800" kern="1200" baseline="-250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3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钛酸钡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系陶瓷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高达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2000-8000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容量较大、有一定温飘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III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类陶瓷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BiTiO</a:t>
                      </a:r>
                      <a:r>
                        <a:rPr lang="en-US" altLang="zh-CN" sz="1800" kern="1200" baseline="-250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3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-SrTiO</a:t>
                      </a:r>
                      <a:r>
                        <a:rPr lang="en-US" altLang="zh-CN" sz="1800" kern="1200" baseline="-250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3</a:t>
                      </a:r>
                    </a:p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钛酸铋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-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锶系陶瓷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高达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20000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以上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rgbClr val="FF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容量很大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、但温飘很大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437112"/>
            <a:ext cx="3275756" cy="1920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6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437113"/>
            <a:ext cx="2260364" cy="1920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矩形 25"/>
          <p:cNvSpPr/>
          <p:nvPr/>
        </p:nvSpPr>
        <p:spPr>
          <a:xfrm>
            <a:off x="4932040" y="1042283"/>
            <a:ext cx="3888432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：介电陶瓷的类型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4969911"/>
      </p:ext>
    </p:extLst>
  </p:cSld>
  <p:clrMapOvr>
    <a:masterClrMapping/>
  </p:clrMapOvr>
  <p:transition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</a:rPr>
              <a:t>分立元器件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BFA8148-4BBF-4539-B3B9-456875D05919}"/>
              </a:ext>
            </a:extLst>
          </p:cNvPr>
          <p:cNvSpPr/>
          <p:nvPr/>
        </p:nvSpPr>
        <p:spPr>
          <a:xfrm>
            <a:off x="442022" y="1196752"/>
            <a:ext cx="268981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分立元器件的作用</a:t>
            </a:r>
          </a:p>
        </p:txBody>
      </p:sp>
      <p:sp>
        <p:nvSpPr>
          <p:cNvPr id="31" name="圆角矩形 1">
            <a:extLst>
              <a:ext uri="{FF2B5EF4-FFF2-40B4-BE49-F238E27FC236}">
                <a16:creationId xmlns:a16="http://schemas.microsoft.com/office/drawing/2014/main" id="{441C611C-6E48-41AF-8359-F21DA98CC937}"/>
              </a:ext>
            </a:extLst>
          </p:cNvPr>
          <p:cNvSpPr/>
          <p:nvPr/>
        </p:nvSpPr>
        <p:spPr>
          <a:xfrm>
            <a:off x="441177" y="1916832"/>
            <a:ext cx="4850903" cy="1584176"/>
          </a:xfrm>
          <a:prstGeom prst="roundRect">
            <a:avLst/>
          </a:prstGeom>
          <a:solidFill>
            <a:schemeClr val="bg1"/>
          </a:solidFill>
          <a:ln>
            <a:solidFill>
              <a:srgbClr val="8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990000"/>
                </a:solidFill>
                <a:latin typeface="+mn-ea"/>
                <a:cs typeface="Times New Roman" panose="02020603050405020304" pitchFamily="18" charset="0"/>
              </a:rPr>
              <a:t>分立元器件是电子产品的基本组成部分，在电路系统中随处可见，用来保障电路功能实现。</a:t>
            </a:r>
            <a:endParaRPr lang="en-US" altLang="zh-CN" dirty="0">
              <a:solidFill>
                <a:srgbClr val="990000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B43670-D132-4097-ABA0-1D82E2D9E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628800"/>
            <a:ext cx="2205476" cy="1872208"/>
          </a:xfrm>
          <a:prstGeom prst="rect">
            <a:avLst/>
          </a:prstGeom>
        </p:spPr>
      </p:pic>
      <p:sp>
        <p:nvSpPr>
          <p:cNvPr id="13" name="圆角矩形 1">
            <a:extLst>
              <a:ext uri="{FF2B5EF4-FFF2-40B4-BE49-F238E27FC236}">
                <a16:creationId xmlns:a16="http://schemas.microsoft.com/office/drawing/2014/main" id="{A2BB008B-5C80-4CAA-9578-9D7AF3FBEA17}"/>
              </a:ext>
            </a:extLst>
          </p:cNvPr>
          <p:cNvSpPr/>
          <p:nvPr/>
        </p:nvSpPr>
        <p:spPr>
          <a:xfrm>
            <a:off x="395536" y="4005064"/>
            <a:ext cx="4896544" cy="2016224"/>
          </a:xfrm>
          <a:prstGeom prst="roundRect">
            <a:avLst/>
          </a:prstGeom>
          <a:solidFill>
            <a:schemeClr val="bg1"/>
          </a:solidFill>
          <a:ln>
            <a:solidFill>
              <a:srgbClr val="8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990000"/>
                </a:solidFill>
                <a:latin typeface="+mn-ea"/>
                <a:cs typeface="Times New Roman" panose="02020603050405020304" pitchFamily="18" charset="0"/>
              </a:rPr>
              <a:t>同时，关键分立器件经常出现在电路系统前端，与物理世界直接发生联系，决定成为电子系统功能和主要性能的关键基础。</a:t>
            </a:r>
            <a:endParaRPr lang="zh-CN" altLang="en-US" dirty="0">
              <a:solidFill>
                <a:srgbClr val="990000"/>
              </a:solidFill>
              <a:latin typeface="+mn-ea"/>
            </a:endParaRPr>
          </a:p>
        </p:txBody>
      </p:sp>
      <p:sp>
        <p:nvSpPr>
          <p:cNvPr id="14" name="圆角矩形 1">
            <a:extLst>
              <a:ext uri="{FF2B5EF4-FFF2-40B4-BE49-F238E27FC236}">
                <a16:creationId xmlns:a16="http://schemas.microsoft.com/office/drawing/2014/main" id="{058FDBD8-2124-47A4-B14F-DB326AE72F2B}"/>
              </a:ext>
            </a:extLst>
          </p:cNvPr>
          <p:cNvSpPr/>
          <p:nvPr/>
        </p:nvSpPr>
        <p:spPr>
          <a:xfrm>
            <a:off x="5508104" y="4005062"/>
            <a:ext cx="3384376" cy="201622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vl="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00FF"/>
                </a:solidFill>
                <a:latin typeface="+mn-ea"/>
              </a:rPr>
              <a:t>各种传感器（电压、电流、温度、光照、压力，气体等）；</a:t>
            </a:r>
            <a:endParaRPr lang="en-US" altLang="zh-CN" sz="1600" dirty="0">
              <a:solidFill>
                <a:srgbClr val="0000FF"/>
              </a:solidFill>
              <a:latin typeface="+mn-ea"/>
            </a:endParaRPr>
          </a:p>
          <a:p>
            <a:pPr marL="171450" lvl="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00FF"/>
                </a:solidFill>
                <a:latin typeface="+mn-ea"/>
              </a:rPr>
              <a:t>各种执行机构的驱动元件（电机驱动、扬声器驱动、天线驱动等）；</a:t>
            </a:r>
            <a:endParaRPr lang="en-US" altLang="zh-CN" sz="16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5C05C5B-3771-4CB0-BE77-3E8BA8302309}"/>
              </a:ext>
            </a:extLst>
          </p:cNvPr>
          <p:cNvSpPr/>
          <p:nvPr/>
        </p:nvSpPr>
        <p:spPr>
          <a:xfrm>
            <a:off x="7524328" y="1628252"/>
            <a:ext cx="792088" cy="187275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802A47E-EE91-4440-B69E-F176C5654757}"/>
              </a:ext>
            </a:extLst>
          </p:cNvPr>
          <p:cNvCxnSpPr>
            <a:cxnSpLocks/>
          </p:cNvCxnSpPr>
          <p:nvPr/>
        </p:nvCxnSpPr>
        <p:spPr>
          <a:xfrm flipH="1">
            <a:off x="8316417" y="2636912"/>
            <a:ext cx="144015" cy="4320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005EBBE-D4E7-4958-A04A-F6BE35E1712E}"/>
              </a:ext>
            </a:extLst>
          </p:cNvPr>
          <p:cNvCxnSpPr/>
          <p:nvPr/>
        </p:nvCxnSpPr>
        <p:spPr>
          <a:xfrm>
            <a:off x="8460432" y="2636912"/>
            <a:ext cx="4320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426E0439-15A0-4EF7-961C-D54F683A96FD}"/>
              </a:ext>
            </a:extLst>
          </p:cNvPr>
          <p:cNvSpPr/>
          <p:nvPr/>
        </p:nvSpPr>
        <p:spPr>
          <a:xfrm>
            <a:off x="8257628" y="1734198"/>
            <a:ext cx="83765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除几个芯片外电路板上几乎都是分立元件</a:t>
            </a:r>
            <a:endParaRPr lang="zh-CN" altLang="en-US" sz="1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18385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39552" y="980728"/>
            <a:ext cx="424847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陶瓷电容的温度特性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32040" y="1042283"/>
            <a:ext cx="3888432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I-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类陶瓷电容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19860" y="2132856"/>
            <a:ext cx="18359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第一位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: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温飘数值</a:t>
            </a:r>
          </a:p>
        </p:txBody>
      </p:sp>
      <p:sp>
        <p:nvSpPr>
          <p:cNvPr id="25" name="矩形 24"/>
          <p:cNvSpPr/>
          <p:nvPr/>
        </p:nvSpPr>
        <p:spPr>
          <a:xfrm>
            <a:off x="2886683" y="2132856"/>
            <a:ext cx="1541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第二位：倍率</a:t>
            </a:r>
          </a:p>
        </p:txBody>
      </p:sp>
      <p:sp>
        <p:nvSpPr>
          <p:cNvPr id="26" name="矩形 25"/>
          <p:cNvSpPr/>
          <p:nvPr/>
        </p:nvSpPr>
        <p:spPr>
          <a:xfrm>
            <a:off x="1187624" y="1650286"/>
            <a:ext cx="4968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EIA(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美标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 I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类陶瓷电容温度特性代码 单位：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ppm/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℃</a:t>
            </a:r>
          </a:p>
        </p:txBody>
      </p:sp>
      <p:sp>
        <p:nvSpPr>
          <p:cNvPr id="27" name="矩形 26"/>
          <p:cNvSpPr/>
          <p:nvPr/>
        </p:nvSpPr>
        <p:spPr>
          <a:xfrm>
            <a:off x="4716016" y="2132856"/>
            <a:ext cx="1872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第三位：容差范围</a:t>
            </a:r>
          </a:p>
        </p:txBody>
      </p:sp>
      <p:grpSp>
        <p:nvGrpSpPr>
          <p:cNvPr id="136193" name="组合 136192"/>
          <p:cNvGrpSpPr/>
          <p:nvPr/>
        </p:nvGrpSpPr>
        <p:grpSpPr>
          <a:xfrm>
            <a:off x="467544" y="2082334"/>
            <a:ext cx="6264696" cy="4010962"/>
            <a:chOff x="611560" y="2010326"/>
            <a:chExt cx="6264696" cy="4010962"/>
          </a:xfrm>
        </p:grpSpPr>
        <p:pic>
          <p:nvPicPr>
            <p:cNvPr id="13721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324832"/>
              <a:ext cx="6264696" cy="3696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1" name="直接连接符 10"/>
            <p:cNvCxnSpPr/>
            <p:nvPr/>
          </p:nvCxnSpPr>
          <p:spPr>
            <a:xfrm>
              <a:off x="2785026" y="2010326"/>
              <a:ext cx="0" cy="39983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4830641" y="2010326"/>
              <a:ext cx="0" cy="39983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192" name="矩形 136191"/>
            <p:cNvSpPr/>
            <p:nvPr/>
          </p:nvSpPr>
          <p:spPr>
            <a:xfrm>
              <a:off x="611560" y="2010326"/>
              <a:ext cx="6120680" cy="399832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1" name="Rectangle 3"/>
          <p:cNvSpPr>
            <a:spLocks noChangeArrowheads="1"/>
          </p:cNvSpPr>
          <p:nvPr/>
        </p:nvSpPr>
        <p:spPr bwMode="auto">
          <a:xfrm>
            <a:off x="6732240" y="2078887"/>
            <a:ext cx="2160240" cy="1062082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例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C0G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电容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C0=0.0   G=±30ppm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温飘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±30ppm/℃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以内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2" name="Rectangle 3"/>
          <p:cNvSpPr>
            <a:spLocks noChangeArrowheads="1"/>
          </p:cNvSpPr>
          <p:nvPr/>
        </p:nvSpPr>
        <p:spPr bwMode="auto">
          <a:xfrm>
            <a:off x="6732240" y="3293368"/>
            <a:ext cx="2232248" cy="1287759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例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R2H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电容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R2=-220   H=±60ppm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温飘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-220±60ppm/℃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或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-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160 ~ -280ppm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/℃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3" name="Rectangle 3"/>
          <p:cNvSpPr>
            <a:spLocks noChangeArrowheads="1"/>
          </p:cNvSpPr>
          <p:nvPr/>
        </p:nvSpPr>
        <p:spPr bwMode="auto">
          <a:xfrm>
            <a:off x="6732240" y="4733527"/>
            <a:ext cx="2232248" cy="1287759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例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P6G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电容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P6=+15   G=±30ppm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温飘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+15±30ppm/℃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或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-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15 ~ 45ppm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/℃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943877"/>
      </p:ext>
    </p:extLst>
  </p:cSld>
  <p:clrMapOvr>
    <a:masterClrMapping/>
  </p:clrMapOvr>
  <p:transition>
    <p:wipe dir="d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2"/>
          <a:stretch/>
        </p:blipFill>
        <p:spPr bwMode="auto">
          <a:xfrm>
            <a:off x="467915" y="2471409"/>
            <a:ext cx="5832277" cy="3981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39552" y="980728"/>
            <a:ext cx="424847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陶瓷电容的温度特性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32039" y="1042283"/>
            <a:ext cx="3960441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II/III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类陶瓷电容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19860" y="1916832"/>
            <a:ext cx="18359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第一位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最低工作温度</a:t>
            </a:r>
          </a:p>
        </p:txBody>
      </p:sp>
      <p:sp>
        <p:nvSpPr>
          <p:cNvPr id="25" name="矩形 24"/>
          <p:cNvSpPr/>
          <p:nvPr/>
        </p:nvSpPr>
        <p:spPr>
          <a:xfrm>
            <a:off x="2555776" y="1916832"/>
            <a:ext cx="17281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第二位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最高工作温度</a:t>
            </a:r>
          </a:p>
        </p:txBody>
      </p:sp>
      <p:sp>
        <p:nvSpPr>
          <p:cNvPr id="26" name="矩形 25"/>
          <p:cNvSpPr/>
          <p:nvPr/>
        </p:nvSpPr>
        <p:spPr>
          <a:xfrm>
            <a:off x="1043608" y="1578278"/>
            <a:ext cx="48965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EIA(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美标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 II/III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类陶瓷电容温度特性代码</a:t>
            </a:r>
          </a:p>
        </p:txBody>
      </p:sp>
      <p:sp>
        <p:nvSpPr>
          <p:cNvPr id="27" name="矩形 26"/>
          <p:cNvSpPr/>
          <p:nvPr/>
        </p:nvSpPr>
        <p:spPr>
          <a:xfrm>
            <a:off x="4427984" y="1916832"/>
            <a:ext cx="18722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第三位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容值温飘范围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2483768" y="2060848"/>
            <a:ext cx="0" cy="439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427984" y="2060848"/>
            <a:ext cx="0" cy="439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192" name="矩形 136191"/>
          <p:cNvSpPr/>
          <p:nvPr/>
        </p:nvSpPr>
        <p:spPr>
          <a:xfrm>
            <a:off x="467544" y="1980129"/>
            <a:ext cx="5832648" cy="447320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Rectangle 3"/>
          <p:cNvSpPr>
            <a:spLocks noChangeArrowheads="1"/>
          </p:cNvSpPr>
          <p:nvPr/>
        </p:nvSpPr>
        <p:spPr bwMode="auto">
          <a:xfrm>
            <a:off x="6444207" y="2078887"/>
            <a:ext cx="2448273" cy="1062082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例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X7R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电容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X7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：工作温度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-55~125℃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R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：容值变化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±15%</a:t>
            </a:r>
          </a:p>
        </p:txBody>
      </p:sp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6444207" y="4671174"/>
            <a:ext cx="2448273" cy="1062082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例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Y5V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电容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Y5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：工作温度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-30~85℃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V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：容值变化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+22%/-82%</a:t>
            </a:r>
          </a:p>
        </p:txBody>
      </p: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444207" y="3356992"/>
            <a:ext cx="2448273" cy="1062082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例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Z5U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电容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Z5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：工作温度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+10~85℃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U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：容值变化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+22%/-56%</a:t>
            </a:r>
          </a:p>
        </p:txBody>
      </p:sp>
      <p:sp>
        <p:nvSpPr>
          <p:cNvPr id="19" name="矩形 18"/>
          <p:cNvSpPr/>
          <p:nvPr/>
        </p:nvSpPr>
        <p:spPr>
          <a:xfrm>
            <a:off x="6516216" y="5868561"/>
            <a:ext cx="24482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II/III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类陶瓷电容的容值变化很大！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8289145" y="5573052"/>
            <a:ext cx="157281" cy="29550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476471"/>
      </p:ext>
    </p:extLst>
  </p:cSld>
  <p:clrMapOvr>
    <a:masterClrMapping/>
  </p:clrMapOvr>
  <p:transition>
    <p:wipe dir="d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39552" y="980728"/>
            <a:ext cx="424847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陶瓷电容的温度特性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32039" y="1042283"/>
            <a:ext cx="3744417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常见的几种温度代码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extLst/>
          </p:nvPr>
        </p:nvGraphicFramePr>
        <p:xfrm>
          <a:off x="611560" y="1628800"/>
          <a:ext cx="8064896" cy="2592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黑体" pitchFamily="49" charset="-122"/>
                          <a:ea typeface="黑体" pitchFamily="49" charset="-122"/>
                        </a:rPr>
                        <a:t>温飘代码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黑体" pitchFamily="49" charset="-122"/>
                          <a:ea typeface="黑体" pitchFamily="49" charset="-122"/>
                        </a:rPr>
                        <a:t>容量</a:t>
                      </a:r>
                      <a:r>
                        <a:rPr lang="en-US" altLang="zh-CN" dirty="0">
                          <a:latin typeface="黑体" pitchFamily="49" charset="-122"/>
                          <a:ea typeface="黑体" pitchFamily="49" charset="-122"/>
                        </a:rPr>
                        <a:t>(0805/1206)</a:t>
                      </a:r>
                      <a:endParaRPr lang="zh-CN" altLang="en-US" dirty="0"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黑体" pitchFamily="49" charset="-122"/>
                          <a:ea typeface="黑体" pitchFamily="49" charset="-122"/>
                        </a:rPr>
                        <a:t>工作温度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黑体" pitchFamily="49" charset="-122"/>
                          <a:ea typeface="黑体" pitchFamily="49" charset="-122"/>
                        </a:rPr>
                        <a:t>温飘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黑体" pitchFamily="49" charset="-122"/>
                          <a:ea typeface="黑体" pitchFamily="49" charset="-122"/>
                        </a:rPr>
                        <a:t>用途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C0G/NP0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小于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1000pF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-55~125℃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接近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滤波器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/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射频电路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X7R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1000-1uF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-55~125℃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15%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耦合、退藕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X5R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1000-10uF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-55~85℃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15%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耦合、退藕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Y5V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0.1-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几十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uF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-30~85℃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+20%/-50%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粗略的电源退藕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Z5U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0.1-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几十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uF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10~85℃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+20%/-80%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粗略的电源退藕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3926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87"/>
          <a:stretch/>
        </p:blipFill>
        <p:spPr bwMode="auto">
          <a:xfrm>
            <a:off x="2411760" y="4361235"/>
            <a:ext cx="2743968" cy="187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椭圆 1"/>
          <p:cNvSpPr/>
          <p:nvPr/>
        </p:nvSpPr>
        <p:spPr>
          <a:xfrm>
            <a:off x="3189784" y="4797152"/>
            <a:ext cx="504056" cy="288032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901751" y="4334793"/>
            <a:ext cx="21743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一般标注在包装签上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3646572" y="4653136"/>
            <a:ext cx="263292" cy="13654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26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4"/>
          <a:stretch/>
        </p:blipFill>
        <p:spPr bwMode="auto">
          <a:xfrm>
            <a:off x="5292080" y="4293096"/>
            <a:ext cx="3600400" cy="2032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14" y="4293096"/>
            <a:ext cx="1802030" cy="1105245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467544" y="5445224"/>
            <a:ext cx="1800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介电陶瓷种类繁多，颜色各异，从外观上难以分辨陶瓷类型</a:t>
            </a:r>
          </a:p>
        </p:txBody>
      </p:sp>
    </p:spTree>
    <p:extLst>
      <p:ext uri="{BB962C8B-B14F-4D97-AF65-F5344CB8AC3E}">
        <p14:creationId xmlns:p14="http://schemas.microsoft.com/office/powerpoint/2010/main" val="2134122024"/>
      </p:ext>
    </p:extLst>
  </p:cSld>
  <p:clrMapOvr>
    <a:masterClrMapping/>
  </p:clrMapOvr>
  <p:transition>
    <p:wipe dir="d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子 目 录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827584" y="1268760"/>
            <a:ext cx="4823916" cy="609600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8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容性元件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33439" y="2492896"/>
            <a:ext cx="341806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1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分类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2233439" y="3501008"/>
            <a:ext cx="341805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2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结构原理</a:t>
            </a:r>
          </a:p>
        </p:txBody>
      </p:sp>
      <p:sp>
        <p:nvSpPr>
          <p:cNvPr id="2" name="右箭头 1"/>
          <p:cNvSpPr/>
          <p:nvPr/>
        </p:nvSpPr>
        <p:spPr>
          <a:xfrm>
            <a:off x="937526" y="5517232"/>
            <a:ext cx="72008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35696" y="1878360"/>
            <a:ext cx="0" cy="3892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35696" y="2797696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35696" y="3805808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835696" y="479715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2267744" y="4492352"/>
            <a:ext cx="338374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3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主要参数</a:t>
            </a: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2267744" y="5517232"/>
            <a:ext cx="338374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4 </a:t>
            </a:r>
            <a:r>
              <a:rPr lang="zh-CN" altLang="en-US" sz="28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常见电容介绍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1870001" y="5770959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0543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22776"/>
            <a:ext cx="2304256" cy="141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251520" y="980728"/>
            <a:ext cx="446449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常见薄膜电容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644008" y="1452846"/>
            <a:ext cx="0" cy="5144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9" b="9651"/>
          <a:stretch/>
        </p:blipFill>
        <p:spPr>
          <a:xfrm>
            <a:off x="251520" y="1896797"/>
            <a:ext cx="4176464" cy="2128327"/>
          </a:xfrm>
          <a:prstGeom prst="rect">
            <a:avLst/>
          </a:prstGeom>
        </p:spPr>
      </p:pic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250372" y="4365104"/>
            <a:ext cx="4321628" cy="2031325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涤纶电容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(PET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聚酯电容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介质材料：涤纶（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PET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）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,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国产代号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CLxx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优点：便宜、体积小（相比其他薄膜）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缺点：温度特性差、耐压较低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用途：耐压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100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~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500V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，通用无极性电容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31640" y="1556792"/>
            <a:ext cx="1902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CL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系列通用涤纶电容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4714868" y="4365104"/>
            <a:ext cx="4321628" cy="2031325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聚丙烯电容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(CBB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介质材料：聚丙烯（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PP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）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,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国产代号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CBB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优点：便宜、体积小（相比其他薄膜）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缺点：温度特性差、耐压较低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用途：耐压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100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~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500V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，通用无极性电容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86"/>
          <a:stretch/>
        </p:blipFill>
        <p:spPr>
          <a:xfrm>
            <a:off x="4932040" y="1763061"/>
            <a:ext cx="2294229" cy="130589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72" y="1846146"/>
            <a:ext cx="1395829" cy="120816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5292080" y="1556792"/>
            <a:ext cx="180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国产电容标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CBBxx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452320" y="1537047"/>
            <a:ext cx="1296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国外标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MKPxx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683294"/>
      </p:ext>
    </p:extLst>
  </p:cSld>
  <p:clrMapOvr>
    <a:masterClrMapping/>
  </p:clrMapOvr>
  <p:transition>
    <p:wipe dir="d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250372" y="980728"/>
            <a:ext cx="4465644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常见薄膜电容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179511" y="4653136"/>
            <a:ext cx="4392489" cy="1698927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PPS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薄膜电容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高温电容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介质材料：聚苯硫醚（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PPS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优点：耐高温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125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℃；温飘低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-100ppm/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℃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缺点：价格很贵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用途：吸收回路、汽车电子、高温应用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7" y="3161884"/>
            <a:ext cx="2711435" cy="142156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t="21185" r="12922" b="33069"/>
          <a:stretch/>
        </p:blipFill>
        <p:spPr>
          <a:xfrm>
            <a:off x="138044" y="1610045"/>
            <a:ext cx="2201708" cy="1370958"/>
          </a:xfrm>
          <a:prstGeom prst="rect">
            <a:avLst/>
          </a:prstGeom>
        </p:spPr>
      </p:pic>
      <p:pic>
        <p:nvPicPr>
          <p:cNvPr id="11981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"/>
          <a:stretch/>
        </p:blipFill>
        <p:spPr bwMode="auto">
          <a:xfrm>
            <a:off x="2339752" y="1610045"/>
            <a:ext cx="2398043" cy="1524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4786876" y="4653136"/>
            <a:ext cx="4321628" cy="1698927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PEN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薄膜电容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千层糕电容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介质材料：聚萘二甲酸二乙酯（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PEN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优点：耐高温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/105-125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℃；比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PPS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廉价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缺点：温飘较大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(±2%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全温度范围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PPS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电容，但成本较敏感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1198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16122"/>
            <a:ext cx="4393363" cy="286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直接连接符 20"/>
          <p:cNvCxnSpPr/>
          <p:nvPr/>
        </p:nvCxnSpPr>
        <p:spPr>
          <a:xfrm>
            <a:off x="4644008" y="1452846"/>
            <a:ext cx="0" cy="5072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870639"/>
      </p:ext>
    </p:extLst>
  </p:cSld>
  <p:clrMapOvr>
    <a:masterClrMapping/>
  </p:clrMapOvr>
  <p:transition>
    <p:wipe dir="d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5"/>
          <a:stretch/>
        </p:blipFill>
        <p:spPr>
          <a:xfrm>
            <a:off x="6599658" y="1843849"/>
            <a:ext cx="2220814" cy="1945191"/>
          </a:xfrm>
          <a:prstGeom prst="rect">
            <a:avLst/>
          </a:prstGeom>
        </p:spPr>
      </p:pic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39552" y="980728"/>
            <a:ext cx="3096344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铝电解电容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07904" y="1042283"/>
            <a:ext cx="4998142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常见铝电解电容的外观标记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2" y="1733922"/>
            <a:ext cx="2836168" cy="2127126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767010" y="3933056"/>
            <a:ext cx="2376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表面贴装型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46"/>
          <a:stretch/>
        </p:blipFill>
        <p:spPr>
          <a:xfrm>
            <a:off x="3215282" y="1772816"/>
            <a:ext cx="3245267" cy="212712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791346" y="3985319"/>
            <a:ext cx="2376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直插（立式）安装型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383634" y="3985319"/>
            <a:ext cx="2376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螺丝引线安装型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81420" y="4437112"/>
            <a:ext cx="3409926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铝电解电容应用注意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395536" y="4941168"/>
            <a:ext cx="8460432" cy="1368152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、电容有极性，切不可反接或出现反压（立即发生永久击穿损坏、或爆炸）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、铝电解电容的漏电较大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uA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级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，用在隔直电路中要尤其注意漏电流影响工作点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、同等容量，电解电容比薄膜电容体积小得多，但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ESR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值较高，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0.1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~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十几欧姆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、电解电容长期存放（不通电），漏电会逐渐加剧；通电后漏电会慢慢自愈。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39552" y="2060848"/>
            <a:ext cx="612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负极标志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1691680" y="2060848"/>
            <a:ext cx="254196" cy="28803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115616" y="2492896"/>
            <a:ext cx="162468" cy="14561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971600" y="1775793"/>
            <a:ext cx="881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泄压槽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H="1" flipV="1">
            <a:off x="6242785" y="2836379"/>
            <a:ext cx="51923" cy="3765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5897347" y="3265820"/>
            <a:ext cx="6908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负极标志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3570031" y="1929681"/>
            <a:ext cx="275746" cy="29004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3707904" y="1628800"/>
            <a:ext cx="950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长腿正极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cxnSp>
        <p:nvCxnSpPr>
          <p:cNvPr id="48" name="直接连接符 47"/>
          <p:cNvCxnSpPr/>
          <p:nvPr/>
        </p:nvCxnSpPr>
        <p:spPr>
          <a:xfrm flipH="1" flipV="1">
            <a:off x="2771800" y="3024678"/>
            <a:ext cx="275747" cy="34029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2591780" y="3337828"/>
            <a:ext cx="8280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底座正极标志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034716"/>
      </p:ext>
    </p:extLst>
  </p:cSld>
  <p:clrMapOvr>
    <a:masterClrMapping/>
  </p:clrMapOvr>
  <p:transition>
    <p:wipe dir="d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710625"/>
            <a:ext cx="3059252" cy="2294439"/>
          </a:xfrm>
          <a:prstGeom prst="rect">
            <a:avLst/>
          </a:prstGeom>
        </p:spPr>
      </p:pic>
      <p:cxnSp>
        <p:nvCxnSpPr>
          <p:cNvPr id="35" name="直接连接符 34"/>
          <p:cNvCxnSpPr>
            <a:stCxn id="37" idx="2"/>
          </p:cNvCxnSpPr>
          <p:nvPr/>
        </p:nvCxnSpPr>
        <p:spPr>
          <a:xfrm>
            <a:off x="3941930" y="2234488"/>
            <a:ext cx="360376" cy="14395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3635896" y="1711268"/>
            <a:ext cx="612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负极标志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H="1" flipV="1">
            <a:off x="5364088" y="3558166"/>
            <a:ext cx="275747" cy="34029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4283968" y="3769876"/>
            <a:ext cx="1440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底座正极标志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39552" y="980728"/>
            <a:ext cx="532859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固态铝电解电容（铝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聚合物电容）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37976" y="1042283"/>
            <a:ext cx="284407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固态电容的标记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0" t="11677" r="12932" b="14646"/>
          <a:stretch/>
        </p:blipFill>
        <p:spPr>
          <a:xfrm>
            <a:off x="683568" y="1681063"/>
            <a:ext cx="2860179" cy="242421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285110" y="3789040"/>
            <a:ext cx="12586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无需泄压槽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680708" y="1988840"/>
            <a:ext cx="101011" cy="28803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 flipV="1">
            <a:off x="2609596" y="3439379"/>
            <a:ext cx="269580" cy="35844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527523" y="3572329"/>
            <a:ext cx="306370" cy="17014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383507" y="1681063"/>
            <a:ext cx="950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长腿正极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95847" y="3509392"/>
            <a:ext cx="612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负极标志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129025" name="图片 1290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528" r="26809" b="6379"/>
          <a:stretch/>
        </p:blipFill>
        <p:spPr>
          <a:xfrm>
            <a:off x="6156176" y="1700808"/>
            <a:ext cx="2625874" cy="216024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6626646" y="3841303"/>
            <a:ext cx="1905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某显卡上的固态电容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81420" y="4437112"/>
            <a:ext cx="3409926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铝固态电容应用注意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</p:txBody>
      </p: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395536" y="4941168"/>
            <a:ext cx="8460432" cy="1368152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、电容有极性，切不可反接或出现反压（立即发生永久击穿损坏、或爆炸）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、固态电容的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ESR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比同等液体电解电容低一个数量级，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非常适合作为电源滤波退耦用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、固态电容的漏电很大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百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uA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级以上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不可用于隔直、耦合电路！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、固态电容长期存放（不通电），漏电会逐渐加剧；长期通电后漏电会慢慢自愈。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039730"/>
      </p:ext>
    </p:extLst>
  </p:cSld>
  <p:clrMapOvr>
    <a:masterClrMapping/>
  </p:clrMapOvr>
  <p:transition>
    <p:wipe dir="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7301">
            <a:off x="4349410" y="1465830"/>
            <a:ext cx="3337810" cy="26338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9115">
            <a:off x="751791" y="1579329"/>
            <a:ext cx="3324321" cy="2406809"/>
          </a:xfrm>
          <a:prstGeom prst="rect">
            <a:avLst/>
          </a:prstGeom>
        </p:spPr>
      </p:pic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39552" y="980728"/>
            <a:ext cx="266429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固态钽电容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81866" y="1042283"/>
            <a:ext cx="5339501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常见固态钽电容的外观标记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2195736" y="2983741"/>
            <a:ext cx="502052" cy="74650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 flipV="1">
            <a:off x="1014491" y="2782732"/>
            <a:ext cx="749198" cy="94751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331640" y="3841303"/>
            <a:ext cx="1620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标记是正极！！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 flipV="1">
            <a:off x="6466714" y="2036232"/>
            <a:ext cx="913598" cy="18662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7380312" y="1916832"/>
            <a:ext cx="5760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正极标记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H="1">
            <a:off x="7164288" y="2983741"/>
            <a:ext cx="697574" cy="12782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7884368" y="2675434"/>
            <a:ext cx="553695" cy="56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长腿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正极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81420" y="4437112"/>
            <a:ext cx="3409926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固态钽电容应用注意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</p:txBody>
      </p:sp>
      <p:sp>
        <p:nvSpPr>
          <p:cNvPr id="43" name="Rectangle 3"/>
          <p:cNvSpPr>
            <a:spLocks noChangeArrowheads="1"/>
          </p:cNvSpPr>
          <p:nvPr/>
        </p:nvSpPr>
        <p:spPr bwMode="auto">
          <a:xfrm>
            <a:off x="395536" y="4941168"/>
            <a:ext cx="8568952" cy="1368152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、电容有极性，切不可反接或出现反压（立即发生永久击穿损坏、或爆炸）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、固态钽电容不允许大电流冲击！会造成局部击穿！（在可能电流冲击场合要串阻使用）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、钽电容可靠性高失效率极低，但失效模式是短路起火；火灾风险的设备中禁用钽电容！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、钽电容耐压要降额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50%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使用； 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、许多航天电子设备中，禁用固体钽电容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022210"/>
      </p:ext>
    </p:extLst>
  </p:cSld>
  <p:clrMapOvr>
    <a:masterClrMapping/>
  </p:clrMapOvr>
  <p:transition>
    <p:wipe dir="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2483768" y="1442393"/>
            <a:ext cx="0" cy="5144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39552" y="980728"/>
            <a:ext cx="424847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常见陶瓷电容介绍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r="31250" b="32540"/>
          <a:stretch/>
        </p:blipFill>
        <p:spPr>
          <a:xfrm>
            <a:off x="671567" y="1829594"/>
            <a:ext cx="1164129" cy="1943075"/>
          </a:xfrm>
          <a:prstGeom prst="rect">
            <a:avLst/>
          </a:prstGeom>
        </p:spPr>
      </p:pic>
      <p:sp>
        <p:nvSpPr>
          <p:cNvPr id="34" name="Rectangle 3"/>
          <p:cNvSpPr>
            <a:spLocks noChangeArrowheads="1"/>
          </p:cNvSpPr>
          <p:nvPr/>
        </p:nvSpPr>
        <p:spPr bwMode="auto">
          <a:xfrm>
            <a:off x="251521" y="4665573"/>
            <a:ext cx="2088231" cy="1643746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瓷片电容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结构：单层陶瓷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优点：廉价、高频好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缺点：怕潮、容量小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用途：一般电子设备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6" name="Rectangle 3"/>
          <p:cNvSpPr>
            <a:spLocks noChangeArrowheads="1"/>
          </p:cNvSpPr>
          <p:nvPr/>
        </p:nvSpPr>
        <p:spPr bwMode="auto">
          <a:xfrm>
            <a:off x="2555776" y="4665572"/>
            <a:ext cx="3168352" cy="1643747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独石电容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结构：多层陶瓷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优点：容量较高、被釉防潮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缺点：温飘较大（取决于材料）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用途：电源退藕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9" r="9005" b="36111"/>
          <a:stretch/>
        </p:blipFill>
        <p:spPr>
          <a:xfrm>
            <a:off x="2627784" y="1789349"/>
            <a:ext cx="3099788" cy="1999691"/>
          </a:xfrm>
          <a:prstGeom prst="rect">
            <a:avLst/>
          </a:prstGeom>
        </p:spPr>
      </p:pic>
      <p:cxnSp>
        <p:nvCxnSpPr>
          <p:cNvPr id="38" name="直接连接符 37"/>
          <p:cNvCxnSpPr/>
          <p:nvPr/>
        </p:nvCxnSpPr>
        <p:spPr>
          <a:xfrm>
            <a:off x="5868144" y="1380838"/>
            <a:ext cx="0" cy="5144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2"/>
          <a:stretch/>
        </p:blipFill>
        <p:spPr>
          <a:xfrm>
            <a:off x="6259228" y="1868474"/>
            <a:ext cx="2489236" cy="1787849"/>
          </a:xfrm>
          <a:prstGeom prst="rect">
            <a:avLst/>
          </a:prstGeom>
        </p:spPr>
      </p:pic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5940425" y="4665571"/>
            <a:ext cx="3024336" cy="1643747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高压瓷片电容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结构：单层陶瓷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优点：耐压高（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1-30kV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缺点：容量较小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&lt;0.1uF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用途：电源、高压滤波、吸收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1155038938"/>
      </p:ext>
    </p:extLst>
  </p:cSld>
  <p:clrMapOvr>
    <a:masterClrMapping/>
  </p:clrMapOvr>
  <p:transition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</a:rPr>
              <a:t>分立元器件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BFA8148-4BBF-4539-B3B9-456875D05919}"/>
              </a:ext>
            </a:extLst>
          </p:cNvPr>
          <p:cNvSpPr/>
          <p:nvPr/>
        </p:nvSpPr>
        <p:spPr>
          <a:xfrm>
            <a:off x="442022" y="1196752"/>
            <a:ext cx="268981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分立元器件的分类</a:t>
            </a:r>
          </a:p>
        </p:txBody>
      </p:sp>
      <p:sp>
        <p:nvSpPr>
          <p:cNvPr id="31" name="圆角矩形 1">
            <a:extLst>
              <a:ext uri="{FF2B5EF4-FFF2-40B4-BE49-F238E27FC236}">
                <a16:creationId xmlns:a16="http://schemas.microsoft.com/office/drawing/2014/main" id="{441C611C-6E48-41AF-8359-F21DA98CC937}"/>
              </a:ext>
            </a:extLst>
          </p:cNvPr>
          <p:cNvSpPr/>
          <p:nvPr/>
        </p:nvSpPr>
        <p:spPr>
          <a:xfrm>
            <a:off x="472398" y="1772816"/>
            <a:ext cx="8438663" cy="461665"/>
          </a:xfrm>
          <a:prstGeom prst="roundRect">
            <a:avLst/>
          </a:prstGeom>
          <a:solidFill>
            <a:schemeClr val="bg1"/>
          </a:solidFill>
          <a:ln>
            <a:solidFill>
              <a:srgbClr val="8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990000"/>
                </a:solidFill>
                <a:latin typeface="+mn-ea"/>
                <a:cs typeface="Times New Roman" panose="02020603050405020304" pitchFamily="18" charset="0"/>
              </a:rPr>
              <a:t>分立元器件种类非常多，无法一一列举，本课只列举一部分常见分立元器件。</a:t>
            </a:r>
            <a:endParaRPr lang="en-US" altLang="zh-CN" sz="1600" dirty="0">
              <a:solidFill>
                <a:srgbClr val="99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" name="圆角矩形 1">
            <a:extLst>
              <a:ext uri="{FF2B5EF4-FFF2-40B4-BE49-F238E27FC236}">
                <a16:creationId xmlns:a16="http://schemas.microsoft.com/office/drawing/2014/main" id="{537ECE97-AECD-4EBC-A673-A8138D4019B5}"/>
              </a:ext>
            </a:extLst>
          </p:cNvPr>
          <p:cNvSpPr/>
          <p:nvPr/>
        </p:nvSpPr>
        <p:spPr>
          <a:xfrm>
            <a:off x="467544" y="2628448"/>
            <a:ext cx="8443517" cy="384935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2E1309-1731-4D52-911A-DBB607643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974" y="2739083"/>
            <a:ext cx="5904656" cy="368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627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940425" y="44450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39552" y="980728"/>
            <a:ext cx="424847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常见陶瓷电容介绍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34" name="Rectangle 3"/>
          <p:cNvSpPr>
            <a:spLocks noChangeArrowheads="1"/>
          </p:cNvSpPr>
          <p:nvPr/>
        </p:nvSpPr>
        <p:spPr bwMode="auto">
          <a:xfrm>
            <a:off x="251521" y="4449549"/>
            <a:ext cx="2880319" cy="1787763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片式多层陶瓷电容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结构：多层陶瓷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优点：体积小、分布电感小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622300" marR="0" lvl="0" indent="-6223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缺点：对外应力敏感、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压电效应较明显、耐压低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用途：通用、小型电子设备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6300465" y="4449549"/>
            <a:ext cx="2664023" cy="1775326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云母电容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结构：单层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多层云母介质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优点：损耗极小、绝缘性好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    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高频特性极佳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缺点：容量较小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用途：射频电路、高阻电路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412776"/>
            <a:ext cx="2880593" cy="24394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5" t="18938" r="19323" b="13468"/>
          <a:stretch/>
        </p:blipFill>
        <p:spPr>
          <a:xfrm>
            <a:off x="251520" y="1556792"/>
            <a:ext cx="2808312" cy="2410995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>
            <a:off x="3203848" y="1442393"/>
            <a:ext cx="0" cy="5114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30" t="24550" r="12621" b="18442"/>
          <a:stretch/>
        </p:blipFill>
        <p:spPr>
          <a:xfrm>
            <a:off x="3347591" y="1792851"/>
            <a:ext cx="2664569" cy="2043079"/>
          </a:xfrm>
          <a:prstGeom prst="rect">
            <a:avLst/>
          </a:prstGeom>
        </p:spPr>
      </p:pic>
      <p:cxnSp>
        <p:nvCxnSpPr>
          <p:cNvPr id="38" name="直接连接符 37"/>
          <p:cNvCxnSpPr/>
          <p:nvPr/>
        </p:nvCxnSpPr>
        <p:spPr>
          <a:xfrm>
            <a:off x="6228184" y="1442393"/>
            <a:ext cx="0" cy="5042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281028" y="4437112"/>
            <a:ext cx="2880319" cy="1787763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射频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微波电容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结构：单层特殊低损耗陶瓷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优点：带宽可达数十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GHz</a:t>
            </a:r>
          </a:p>
          <a:p>
            <a:pPr marL="622300" marR="0" lvl="0" indent="-6223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缺点：很贵、装配工艺要求高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用途：射频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微带电路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76976"/>
      </p:ext>
    </p:extLst>
  </p:cSld>
  <p:clrMapOvr>
    <a:masterClrMapping/>
  </p:clrMapOvr>
  <p:transition>
    <p:wipe dir="d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1">
            <a:extLst>
              <a:ext uri="{FF2B5EF4-FFF2-40B4-BE49-F238E27FC236}">
                <a16:creationId xmlns:a16="http://schemas.microsoft.com/office/drawing/2014/main" id="{E75061C1-AA8D-4631-AB8B-1EE0B2CDE66D}"/>
              </a:ext>
            </a:extLst>
          </p:cNvPr>
          <p:cNvSpPr/>
          <p:nvPr/>
        </p:nvSpPr>
        <p:spPr>
          <a:xfrm>
            <a:off x="2051720" y="2132856"/>
            <a:ext cx="4464496" cy="2664296"/>
          </a:xfrm>
          <a:prstGeom prst="roundRect">
            <a:avLst/>
          </a:prstGeom>
          <a:solidFill>
            <a:schemeClr val="bg1"/>
          </a:solidFill>
          <a:ln>
            <a:solidFill>
              <a:srgbClr val="8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</a:pPr>
            <a:endParaRPr lang="zh-CN" altLang="en-US" dirty="0">
              <a:solidFill>
                <a:srgbClr val="990000"/>
              </a:solidFill>
              <a:latin typeface="+mn-ea"/>
            </a:endParaRPr>
          </a:p>
        </p:txBody>
      </p:sp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目   录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123" name="Rectangle 33"/>
          <p:cNvSpPr>
            <a:spLocks noChangeArrowheads="1"/>
          </p:cNvSpPr>
          <p:nvPr/>
        </p:nvSpPr>
        <p:spPr bwMode="auto">
          <a:xfrm>
            <a:off x="2266950" y="2276872"/>
            <a:ext cx="4033838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  一、阻性元件</a:t>
            </a:r>
            <a:endParaRPr lang="en-US" altLang="ko-KR" sz="2800" dirty="0">
              <a:solidFill>
                <a:prstClr val="white">
                  <a:lumMod val="65000"/>
                </a:prst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2266950" y="3107432"/>
            <a:ext cx="4033838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  二、容性元件</a:t>
            </a:r>
          </a:p>
        </p:txBody>
      </p:sp>
      <p:sp>
        <p:nvSpPr>
          <p:cNvPr id="5125" name="Rectangle 33"/>
          <p:cNvSpPr>
            <a:spLocks noChangeArrowheads="1"/>
          </p:cNvSpPr>
          <p:nvPr/>
        </p:nvSpPr>
        <p:spPr bwMode="auto">
          <a:xfrm>
            <a:off x="2051720" y="1253746"/>
            <a:ext cx="4464496" cy="609600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电抗类器件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66950" y="3971528"/>
            <a:ext cx="4033838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zh-CN" altLang="en-US" sz="28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  三、感性元件</a:t>
            </a:r>
          </a:p>
        </p:txBody>
      </p:sp>
    </p:spTree>
    <p:extLst>
      <p:ext uri="{BB962C8B-B14F-4D97-AF65-F5344CB8AC3E}">
        <p14:creationId xmlns:p14="http://schemas.microsoft.com/office/powerpoint/2010/main" val="15591112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子 目 录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827584" y="1268760"/>
            <a:ext cx="4823916" cy="609600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8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感性元件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33439" y="2492896"/>
            <a:ext cx="341806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分类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2233439" y="3501008"/>
            <a:ext cx="341805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结构原理</a:t>
            </a:r>
          </a:p>
        </p:txBody>
      </p:sp>
      <p:sp>
        <p:nvSpPr>
          <p:cNvPr id="2" name="右箭头 1"/>
          <p:cNvSpPr/>
          <p:nvPr/>
        </p:nvSpPr>
        <p:spPr>
          <a:xfrm>
            <a:off x="913237" y="2492896"/>
            <a:ext cx="72008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35696" y="1878360"/>
            <a:ext cx="0" cy="3892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35696" y="2797696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35696" y="3805808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835696" y="479715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2267744" y="4492352"/>
            <a:ext cx="338374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主要参数</a:t>
            </a: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2267744" y="5517232"/>
            <a:ext cx="338374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vl="0" eaLnBrk="1" hangingPunct="1">
              <a:defRPr/>
            </a:pPr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4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常见电感介绍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1870001" y="5770959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9591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24128" y="44624"/>
            <a:ext cx="2529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感性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352999" y="1065906"/>
            <a:ext cx="343395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常见感性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磁性元件分类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5BDF3AA-E0A9-49A7-AAB2-A5BDA9899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0" y="1556792"/>
            <a:ext cx="6497126" cy="495647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A32ADB8-61E4-4601-BDF1-581AB752D7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050" y="1457122"/>
            <a:ext cx="648072" cy="34474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D4C8989-DD86-48E9-B5A1-21ABCA22A4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1" t="26472" r="28645" b="28355"/>
          <a:stretch/>
        </p:blipFill>
        <p:spPr>
          <a:xfrm>
            <a:off x="6855229" y="4704960"/>
            <a:ext cx="648072" cy="36583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5F306F3-6BBC-4A44-9F7C-22E1FA0711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231" y="3041771"/>
            <a:ext cx="648072" cy="42431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BC08669-2779-46ED-AAB4-D6FF61F490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017" y="3476190"/>
            <a:ext cx="424316" cy="63825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5CCA545-42E8-4666-BD1F-913F33DEE7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230" y="4163573"/>
            <a:ext cx="648071" cy="42431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3F8C4D1-349B-4D94-B719-E680F788C7F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6" r="4677"/>
          <a:stretch/>
        </p:blipFill>
        <p:spPr>
          <a:xfrm>
            <a:off x="6860138" y="1989795"/>
            <a:ext cx="638254" cy="42038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888B931-23BF-48D2-BE16-9A907213EFD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0" t="27342" r="9206"/>
          <a:stretch/>
        </p:blipFill>
        <p:spPr>
          <a:xfrm>
            <a:off x="6865049" y="2484138"/>
            <a:ext cx="642930" cy="42038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C04A6DE-F487-4B6F-AF01-2C6C505E353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321" y="5183616"/>
            <a:ext cx="648071" cy="36583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F53F6AD-9FEA-420B-BFF9-BA3C59880B7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321" y="5603692"/>
            <a:ext cx="657658" cy="42038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BAFA897-E6B0-499F-ADCC-8E120974337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6" r="21280"/>
          <a:stretch/>
        </p:blipFill>
        <p:spPr>
          <a:xfrm>
            <a:off x="6860138" y="6165615"/>
            <a:ext cx="657658" cy="344749"/>
          </a:xfrm>
          <a:prstGeom prst="rect">
            <a:avLst/>
          </a:prstGeom>
        </p:spPr>
      </p:pic>
      <p:sp>
        <p:nvSpPr>
          <p:cNvPr id="37" name="圆角矩形 1">
            <a:extLst>
              <a:ext uri="{FF2B5EF4-FFF2-40B4-BE49-F238E27FC236}">
                <a16:creationId xmlns:a16="http://schemas.microsoft.com/office/drawing/2014/main" id="{0BD19E22-204A-4A2F-95F9-51BFDDAA76C1}"/>
              </a:ext>
            </a:extLst>
          </p:cNvPr>
          <p:cNvSpPr/>
          <p:nvPr/>
        </p:nvSpPr>
        <p:spPr>
          <a:xfrm>
            <a:off x="5138484" y="1308852"/>
            <a:ext cx="2673876" cy="5288500"/>
          </a:xfrm>
          <a:prstGeom prst="roundRect">
            <a:avLst/>
          </a:prstGeom>
          <a:noFill/>
          <a:ln>
            <a:solidFill>
              <a:srgbClr val="8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</a:pPr>
            <a:endParaRPr lang="zh-CN" altLang="en-US" dirty="0">
              <a:solidFill>
                <a:srgbClr val="99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7423829"/>
      </p:ext>
    </p:extLst>
  </p:cSld>
  <p:clrMapOvr>
    <a:masterClrMapping/>
  </p:clrMapOvr>
  <p:transition>
    <p:wipe dir="d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子 目 录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827584" y="1268760"/>
            <a:ext cx="4823916" cy="609600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8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感性元件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33439" y="2492896"/>
            <a:ext cx="341806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1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分类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2233439" y="3501008"/>
            <a:ext cx="341805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2 </a:t>
            </a:r>
            <a:r>
              <a:rPr lang="zh-CN" altLang="en-US" sz="28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结构原理</a:t>
            </a:r>
          </a:p>
        </p:txBody>
      </p:sp>
      <p:sp>
        <p:nvSpPr>
          <p:cNvPr id="2" name="右箭头 1"/>
          <p:cNvSpPr/>
          <p:nvPr/>
        </p:nvSpPr>
        <p:spPr>
          <a:xfrm>
            <a:off x="845197" y="3501008"/>
            <a:ext cx="72008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35696" y="1878360"/>
            <a:ext cx="0" cy="3892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35696" y="2797696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35696" y="3805808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835696" y="479715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2267744" y="4492352"/>
            <a:ext cx="338374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主要参数</a:t>
            </a: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2267744" y="5517232"/>
            <a:ext cx="338374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vl="0" eaLnBrk="1" hangingPunct="1">
              <a:defRPr/>
            </a:pPr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4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常见电感介绍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1870001" y="5770959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3496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24128" y="44624"/>
            <a:ext cx="2529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感性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04678" y="1196752"/>
            <a:ext cx="251766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电感的物理原理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3"/>
          <a:stretch/>
        </p:blipFill>
        <p:spPr>
          <a:xfrm>
            <a:off x="1259632" y="1954485"/>
            <a:ext cx="6667500" cy="18931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03"/>
          <a:stretch/>
        </p:blipFill>
        <p:spPr>
          <a:xfrm>
            <a:off x="395536" y="3850993"/>
            <a:ext cx="2726810" cy="2533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630738" y="4221088"/>
            <a:ext cx="3333750" cy="14097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5" t="5287" r="11597"/>
          <a:stretch/>
        </p:blipFill>
        <p:spPr>
          <a:xfrm>
            <a:off x="3131840" y="3850993"/>
            <a:ext cx="2752929" cy="239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91216"/>
      </p:ext>
    </p:extLst>
  </p:cSld>
  <p:clrMapOvr>
    <a:masterClrMapping/>
  </p:clrMapOvr>
  <p:transition>
    <p:wipe dir="d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24128" y="44624"/>
            <a:ext cx="2529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感性</a:t>
            </a:r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磁性元件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82"/>
          <a:stretch/>
        </p:blipFill>
        <p:spPr>
          <a:xfrm>
            <a:off x="538954" y="1844824"/>
            <a:ext cx="6667500" cy="19895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" t="46039" r="56303" b="1795"/>
          <a:stretch/>
        </p:blipFill>
        <p:spPr>
          <a:xfrm>
            <a:off x="1004906" y="3906712"/>
            <a:ext cx="2590801" cy="25241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860032" y="1258307"/>
            <a:ext cx="3888432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多匝空心线圈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3995936" y="5013176"/>
            <a:ext cx="4854378" cy="1296144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增加电感量的方法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）插入高磁导率材料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）增加圈数 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[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随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平方增长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]</a:t>
            </a:r>
          </a:p>
          <a:p>
            <a:pPr algn="l"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）增加线圈直径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143" y="2037623"/>
            <a:ext cx="1668345" cy="1607401"/>
          </a:xfrm>
          <a:prstGeom prst="rect">
            <a:avLst/>
          </a:prstGeom>
        </p:spPr>
      </p:pic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604678" y="1196752"/>
            <a:ext cx="411656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常见电感绕法及计算公式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3995936" y="3933056"/>
            <a:ext cx="4854378" cy="972108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优点：绕法简单、可微调感值</a:t>
            </a:r>
            <a:endParaRPr lang="en-US" altLang="zh-CN" sz="16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66700" indent="-26670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缺点：电感量小、磁路开放，容易成为干扰源及 </a:t>
            </a:r>
            <a:endParaRPr lang="en-US" altLang="zh-CN" sz="16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   </a:t>
            </a:r>
            <a:r>
              <a:rPr lang="zh-CN" altLang="en-US" sz="16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被干扰、存在轻微匝间电容</a:t>
            </a:r>
            <a:endParaRPr lang="en-US" altLang="zh-CN" sz="16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462430"/>
      </p:ext>
    </p:extLst>
  </p:cSld>
  <p:clrMapOvr>
    <a:masterClrMapping/>
  </p:clrMapOvr>
  <p:transition>
    <p:wipe dir="d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24128" y="44624"/>
            <a:ext cx="2529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感性</a:t>
            </a:r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磁性元件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60032" y="1258307"/>
            <a:ext cx="381642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闭合磁路线圈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604678" y="1196752"/>
            <a:ext cx="411656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常见电感绕法及计算公式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509710" y="5085184"/>
            <a:ext cx="4854378" cy="916357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优点：磁路闭合，对外干扰很小，也不易受干扰</a:t>
            </a:r>
            <a:endParaRPr lang="en-US" altLang="zh-CN" sz="16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66700" indent="-26670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缺点：绕制工艺复杂、匝间电容较大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64" y="1916832"/>
            <a:ext cx="2743200" cy="2057400"/>
          </a:xfrm>
          <a:prstGeom prst="rect">
            <a:avLst/>
          </a:prstGeom>
        </p:spPr>
      </p:pic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2499912" cy="208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128" y="2049958"/>
            <a:ext cx="2584008" cy="1739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直接连接符 13"/>
          <p:cNvCxnSpPr/>
          <p:nvPr/>
        </p:nvCxnSpPr>
        <p:spPr>
          <a:xfrm>
            <a:off x="3255488" y="1736812"/>
            <a:ext cx="0" cy="2909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829885" y="1736812"/>
            <a:ext cx="0" cy="4572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6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221088"/>
            <a:ext cx="2267637" cy="602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66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93096"/>
            <a:ext cx="3003968" cy="497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63" t="8515" r="20851" b="16710"/>
          <a:stretch/>
        </p:blipFill>
        <p:spPr>
          <a:xfrm>
            <a:off x="6006314" y="4149079"/>
            <a:ext cx="2814158" cy="2246929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38402" y="3985319"/>
            <a:ext cx="14453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圆截面线圈</a:t>
            </a:r>
          </a:p>
        </p:txBody>
      </p:sp>
      <p:sp>
        <p:nvSpPr>
          <p:cNvPr id="25" name="矩形 24"/>
          <p:cNvSpPr/>
          <p:nvPr/>
        </p:nvSpPr>
        <p:spPr>
          <a:xfrm>
            <a:off x="3831007" y="3985319"/>
            <a:ext cx="14453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矩形截面线圈</a:t>
            </a:r>
          </a:p>
        </p:txBody>
      </p:sp>
    </p:spTree>
    <p:extLst>
      <p:ext uri="{BB962C8B-B14F-4D97-AF65-F5344CB8AC3E}">
        <p14:creationId xmlns:p14="http://schemas.microsoft.com/office/powerpoint/2010/main" val="320236880"/>
      </p:ext>
    </p:extLst>
  </p:cSld>
  <p:clrMapOvr>
    <a:masterClrMapping/>
  </p:clrMapOvr>
  <p:transition>
    <p:wipe dir="d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2628626" cy="2104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24128" y="44624"/>
            <a:ext cx="2529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感性</a:t>
            </a:r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磁性元件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60032" y="1258307"/>
            <a:ext cx="381642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平面线圈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604678" y="1196752"/>
            <a:ext cx="411656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常见电感绕法及计算公式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699792" y="5373216"/>
            <a:ext cx="4176464" cy="916357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marL="285750" indent="-28575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优点：面积比单匝小，可以在</a:t>
            </a:r>
            <a:r>
              <a:rPr lang="en-US" altLang="zh-CN" sz="16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PCB</a:t>
            </a:r>
            <a:r>
              <a:rPr lang="zh-CN" altLang="en-US" sz="16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上印刷</a:t>
            </a:r>
            <a:endParaRPr lang="en-US" altLang="zh-CN" sz="16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66700" indent="-26670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缺点：磁路完全开放</a:t>
            </a:r>
            <a:endParaRPr lang="en-US" altLang="zh-CN" sz="16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66700" indent="-26670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</a:rPr>
              <a:t>用途：小电感；发射</a:t>
            </a:r>
            <a:r>
              <a:rPr lang="en-US" altLang="zh-CN" sz="16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</a:rPr>
              <a:t>/</a:t>
            </a:r>
            <a:r>
              <a:rPr lang="zh-CN" altLang="en-US" sz="16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</a:rPr>
              <a:t>接收磁场能量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6" t="13911" r="16659" b="9889"/>
          <a:stretch/>
        </p:blipFill>
        <p:spPr>
          <a:xfrm>
            <a:off x="7020272" y="4353707"/>
            <a:ext cx="1805848" cy="166758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7236296" y="6073551"/>
            <a:ext cx="14453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无线充电线圈</a:t>
            </a:r>
          </a:p>
        </p:txBody>
      </p:sp>
      <p:sp>
        <p:nvSpPr>
          <p:cNvPr id="18" name="矩形 17"/>
          <p:cNvSpPr/>
          <p:nvPr/>
        </p:nvSpPr>
        <p:spPr>
          <a:xfrm>
            <a:off x="6804248" y="3841303"/>
            <a:ext cx="2088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印刷</a:t>
            </a:r>
            <a:r>
              <a:rPr lang="en-US" altLang="zh-CN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RFID</a:t>
            </a:r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标签</a:t>
            </a:r>
            <a:r>
              <a:rPr lang="en-US" altLang="zh-CN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/NFC</a:t>
            </a:r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天线</a:t>
            </a:r>
          </a:p>
        </p:txBody>
      </p:sp>
      <p:sp>
        <p:nvSpPr>
          <p:cNvPr id="20" name="矩形 19"/>
          <p:cNvSpPr/>
          <p:nvPr/>
        </p:nvSpPr>
        <p:spPr>
          <a:xfrm>
            <a:off x="755576" y="3759820"/>
            <a:ext cx="14453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圆形平面线圈</a:t>
            </a:r>
          </a:p>
        </p:txBody>
      </p:sp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99" y="5517232"/>
            <a:ext cx="2029068" cy="923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38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8" y="4026714"/>
            <a:ext cx="1716735" cy="1634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38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227" y="3861048"/>
            <a:ext cx="2538861" cy="58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39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482145"/>
            <a:ext cx="2636653" cy="675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39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002" y="1916832"/>
            <a:ext cx="6039581" cy="668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直接连接符 25"/>
          <p:cNvCxnSpPr/>
          <p:nvPr/>
        </p:nvCxnSpPr>
        <p:spPr>
          <a:xfrm>
            <a:off x="107504" y="3732884"/>
            <a:ext cx="6408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40362" y="3409255"/>
            <a:ext cx="14453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方形平面线圈</a:t>
            </a:r>
          </a:p>
        </p:txBody>
      </p:sp>
      <p:pic>
        <p:nvPicPr>
          <p:cNvPr id="14439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183" y="2457899"/>
            <a:ext cx="1912615" cy="44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39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401807"/>
            <a:ext cx="1150044" cy="667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394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002" y="3077143"/>
            <a:ext cx="1685054" cy="586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395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908" y="3068960"/>
            <a:ext cx="2070348" cy="49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156">
            <a:off x="6457109" y="2265017"/>
            <a:ext cx="2427869" cy="18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4871"/>
      </p:ext>
    </p:extLst>
  </p:cSld>
  <p:clrMapOvr>
    <a:masterClrMapping/>
  </p:clrMapOvr>
  <p:transition>
    <p:wipe dir="d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24128" y="44624"/>
            <a:ext cx="32512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四、感性</a:t>
            </a:r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磁性元件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39552" y="1196752"/>
            <a:ext cx="296908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磁性材料的基本知识</a:t>
            </a:r>
          </a:p>
        </p:txBody>
      </p:sp>
      <p:sp>
        <p:nvSpPr>
          <p:cNvPr id="14" name="矩形 13"/>
          <p:cNvSpPr/>
          <p:nvPr/>
        </p:nvSpPr>
        <p:spPr>
          <a:xfrm>
            <a:off x="4283968" y="1258307"/>
            <a:ext cx="4392488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有磁芯电感的计算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6732240" y="1987019"/>
            <a:ext cx="2088232" cy="1176914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algn="l"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</a:rPr>
              <a:t>要点：闭合磁芯电感的磁力线几乎全部聚集在磁芯内部。通过环路磁阻可容易解出</a:t>
            </a:r>
            <a:endParaRPr lang="en-US" altLang="zh-CN" sz="1600" dirty="0">
              <a:solidFill>
                <a:srgbClr val="0000FF"/>
              </a:solidFill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3137443" cy="241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149080"/>
            <a:ext cx="2371328" cy="2276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矩形 21"/>
          <p:cNvSpPr/>
          <p:nvPr/>
        </p:nvSpPr>
        <p:spPr>
          <a:xfrm>
            <a:off x="1431074" y="5229200"/>
            <a:ext cx="548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气隙</a:t>
            </a:r>
          </a:p>
        </p:txBody>
      </p:sp>
      <p:pic>
        <p:nvPicPr>
          <p:cNvPr id="145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916832"/>
            <a:ext cx="2218179" cy="131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424" y="3212976"/>
            <a:ext cx="3851920" cy="8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4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57" y="4395935"/>
            <a:ext cx="2408325" cy="1409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矩形 29"/>
          <p:cNvSpPr/>
          <p:nvPr/>
        </p:nvSpPr>
        <p:spPr>
          <a:xfrm>
            <a:off x="3721617" y="2280092"/>
            <a:ext cx="548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磁势</a:t>
            </a:r>
          </a:p>
        </p:txBody>
      </p:sp>
      <p:sp>
        <p:nvSpPr>
          <p:cNvPr id="31" name="矩形 30"/>
          <p:cNvSpPr/>
          <p:nvPr/>
        </p:nvSpPr>
        <p:spPr>
          <a:xfrm>
            <a:off x="5449809" y="2252989"/>
            <a:ext cx="548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磁阻</a:t>
            </a:r>
          </a:p>
        </p:txBody>
      </p:sp>
      <p:sp>
        <p:nvSpPr>
          <p:cNvPr id="32" name="矩形 31"/>
          <p:cNvSpPr/>
          <p:nvPr/>
        </p:nvSpPr>
        <p:spPr>
          <a:xfrm>
            <a:off x="4743442" y="2252988"/>
            <a:ext cx="548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磁通</a:t>
            </a:r>
          </a:p>
        </p:txBody>
      </p:sp>
      <p:sp>
        <p:nvSpPr>
          <p:cNvPr id="33" name="矩形 32"/>
          <p:cNvSpPr/>
          <p:nvPr/>
        </p:nvSpPr>
        <p:spPr>
          <a:xfrm>
            <a:off x="3491880" y="4993431"/>
            <a:ext cx="548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磁势</a:t>
            </a:r>
          </a:p>
        </p:txBody>
      </p:sp>
      <p:sp>
        <p:nvSpPr>
          <p:cNvPr id="34" name="矩形 33"/>
          <p:cNvSpPr/>
          <p:nvPr/>
        </p:nvSpPr>
        <p:spPr>
          <a:xfrm>
            <a:off x="3752486" y="4417367"/>
            <a:ext cx="548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磁通</a:t>
            </a:r>
          </a:p>
        </p:txBody>
      </p:sp>
      <p:sp>
        <p:nvSpPr>
          <p:cNvPr id="35" name="矩形 34"/>
          <p:cNvSpPr/>
          <p:nvPr/>
        </p:nvSpPr>
        <p:spPr>
          <a:xfrm>
            <a:off x="6142463" y="4957621"/>
            <a:ext cx="5486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气隙磁阻</a:t>
            </a:r>
          </a:p>
        </p:txBody>
      </p:sp>
      <p:sp>
        <p:nvSpPr>
          <p:cNvPr id="36" name="矩形 35"/>
          <p:cNvSpPr/>
          <p:nvPr/>
        </p:nvSpPr>
        <p:spPr>
          <a:xfrm>
            <a:off x="4788024" y="4106548"/>
            <a:ext cx="905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磁芯磁阻</a:t>
            </a:r>
          </a:p>
        </p:txBody>
      </p:sp>
      <p:pic>
        <p:nvPicPr>
          <p:cNvPr id="14541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862" y="5760755"/>
            <a:ext cx="1827138" cy="69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41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380" y="5737489"/>
            <a:ext cx="3113980" cy="78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6804248" y="4365104"/>
            <a:ext cx="2088232" cy="1320930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algn="l"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</a:rPr>
              <a:t>要点：磁阻包括磁芯磁阻和气隙磁阻两部分。气隙磁阻计算要考虑边缘效应，等效面积会比实际偏大</a:t>
            </a:r>
            <a:endParaRPr lang="en-US" altLang="zh-CN" sz="1600" dirty="0">
              <a:solidFill>
                <a:srgbClr val="0000FF"/>
              </a:solidFill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38" name="直接箭头连接符 8"/>
          <p:cNvCxnSpPr>
            <a:cxnSpLocks noChangeShapeType="1"/>
          </p:cNvCxnSpPr>
          <p:nvPr/>
        </p:nvCxnSpPr>
        <p:spPr bwMode="auto">
          <a:xfrm flipH="1">
            <a:off x="7776356" y="6130694"/>
            <a:ext cx="467544" cy="178626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矩形 38"/>
          <p:cNvSpPr/>
          <p:nvPr/>
        </p:nvSpPr>
        <p:spPr>
          <a:xfrm>
            <a:off x="8271834" y="5733256"/>
            <a:ext cx="5486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等效磁隙面积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359909" y="4077072"/>
            <a:ext cx="85118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359066" y="2636912"/>
            <a:ext cx="5486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闭合磁芯</a:t>
            </a:r>
          </a:p>
        </p:txBody>
      </p:sp>
    </p:spTree>
    <p:extLst>
      <p:ext uri="{BB962C8B-B14F-4D97-AF65-F5344CB8AC3E}">
        <p14:creationId xmlns:p14="http://schemas.microsoft.com/office/powerpoint/2010/main" val="456211758"/>
      </p:ext>
    </p:extLst>
  </p:cSld>
  <p:clrMapOvr>
    <a:masterClrMapping/>
  </p:clrMapOvr>
  <p:transition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DB525216-2829-4910-8C1E-5B91556D23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886" y="4980633"/>
            <a:ext cx="1728635" cy="118875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3A492B9-156F-447E-B1ED-1A6DBD2FCA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86" y="2652909"/>
            <a:ext cx="1723040" cy="11535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89A7B4-E884-43BD-A853-D7A8035FD8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614" y="2632254"/>
            <a:ext cx="1728637" cy="117419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196AC5D-4385-40C3-AFC3-FFD5F9A813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652" y="4995204"/>
            <a:ext cx="1698875" cy="1174190"/>
          </a:xfrm>
          <a:prstGeom prst="rect">
            <a:avLst/>
          </a:prstGeom>
        </p:spPr>
      </p:pic>
      <p:sp>
        <p:nvSpPr>
          <p:cNvPr id="49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</a:rPr>
              <a:t>分立元器件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BFA8148-4BBF-4539-B3B9-456875D05919}"/>
              </a:ext>
            </a:extLst>
          </p:cNvPr>
          <p:cNvSpPr/>
          <p:nvPr/>
        </p:nvSpPr>
        <p:spPr>
          <a:xfrm>
            <a:off x="442022" y="1196752"/>
            <a:ext cx="1753714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电抗类器件</a:t>
            </a:r>
          </a:p>
        </p:txBody>
      </p:sp>
      <p:sp>
        <p:nvSpPr>
          <p:cNvPr id="31" name="圆角矩形 1">
            <a:extLst>
              <a:ext uri="{FF2B5EF4-FFF2-40B4-BE49-F238E27FC236}">
                <a16:creationId xmlns:a16="http://schemas.microsoft.com/office/drawing/2014/main" id="{441C611C-6E48-41AF-8359-F21DA98CC937}"/>
              </a:ext>
            </a:extLst>
          </p:cNvPr>
          <p:cNvSpPr/>
          <p:nvPr/>
        </p:nvSpPr>
        <p:spPr>
          <a:xfrm>
            <a:off x="472399" y="1772816"/>
            <a:ext cx="5107714" cy="461665"/>
          </a:xfrm>
          <a:prstGeom prst="roundRect">
            <a:avLst/>
          </a:prstGeom>
          <a:solidFill>
            <a:schemeClr val="bg1"/>
          </a:solidFill>
          <a:ln>
            <a:solidFill>
              <a:srgbClr val="8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990000"/>
                </a:solidFill>
                <a:latin typeface="+mn-ea"/>
                <a:cs typeface="Times New Roman" panose="02020603050405020304" pitchFamily="18" charset="0"/>
              </a:rPr>
              <a:t>电抗类元器件是指在电路中起到阻抗作用的元件。</a:t>
            </a:r>
            <a:endParaRPr lang="en-US" altLang="zh-CN" sz="1600" dirty="0">
              <a:solidFill>
                <a:srgbClr val="99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" name="圆角矩形 1">
            <a:extLst>
              <a:ext uri="{FF2B5EF4-FFF2-40B4-BE49-F238E27FC236}">
                <a16:creationId xmlns:a16="http://schemas.microsoft.com/office/drawing/2014/main" id="{537ECE97-AECD-4EBC-A673-A8138D4019B5}"/>
              </a:ext>
            </a:extLst>
          </p:cNvPr>
          <p:cNvSpPr/>
          <p:nvPr/>
        </p:nvSpPr>
        <p:spPr>
          <a:xfrm>
            <a:off x="3275856" y="2564904"/>
            <a:ext cx="5254665" cy="361906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8" name="圆角矩形 1">
            <a:extLst>
              <a:ext uri="{FF2B5EF4-FFF2-40B4-BE49-F238E27FC236}">
                <a16:creationId xmlns:a16="http://schemas.microsoft.com/office/drawing/2014/main" id="{7C58E03F-96EF-46E5-85D3-5B90081200D8}"/>
              </a:ext>
            </a:extLst>
          </p:cNvPr>
          <p:cNvSpPr/>
          <p:nvPr/>
        </p:nvSpPr>
        <p:spPr>
          <a:xfrm>
            <a:off x="472400" y="3282481"/>
            <a:ext cx="1723337" cy="539019"/>
          </a:xfrm>
          <a:prstGeom prst="roundRect">
            <a:avLst/>
          </a:prstGeom>
          <a:solidFill>
            <a:schemeClr val="bg1"/>
          </a:solidFill>
          <a:ln>
            <a:solidFill>
              <a:srgbClr val="8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+mn-ea"/>
                <a:cs typeface="Times New Roman" panose="02020603050405020304" pitchFamily="18" charset="0"/>
              </a:rPr>
              <a:t>电阻类器件：</a:t>
            </a:r>
            <a:endParaRPr lang="en-US" altLang="zh-CN" sz="1600" dirty="0">
              <a:solidFill>
                <a:srgbClr val="00206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FD7A7F-4BBC-4026-86F3-60C7C71D5F03}"/>
              </a:ext>
            </a:extLst>
          </p:cNvPr>
          <p:cNvSpPr/>
          <p:nvPr/>
        </p:nvSpPr>
        <p:spPr>
          <a:xfrm>
            <a:off x="472399" y="2479466"/>
            <a:ext cx="1338828" cy="455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8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主要包括：</a:t>
            </a:r>
            <a:endParaRPr lang="en-US" altLang="zh-CN" sz="1800" dirty="0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3" name="圆角矩形 1">
            <a:extLst>
              <a:ext uri="{FF2B5EF4-FFF2-40B4-BE49-F238E27FC236}">
                <a16:creationId xmlns:a16="http://schemas.microsoft.com/office/drawing/2014/main" id="{4DB6F9EA-989B-4075-89C7-D2CEA3693B91}"/>
              </a:ext>
            </a:extLst>
          </p:cNvPr>
          <p:cNvSpPr/>
          <p:nvPr/>
        </p:nvSpPr>
        <p:spPr>
          <a:xfrm>
            <a:off x="474074" y="4171090"/>
            <a:ext cx="1723337" cy="539017"/>
          </a:xfrm>
          <a:prstGeom prst="roundRect">
            <a:avLst/>
          </a:prstGeom>
          <a:solidFill>
            <a:schemeClr val="bg1"/>
          </a:solidFill>
          <a:ln>
            <a:solidFill>
              <a:srgbClr val="8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</a:pPr>
            <a:r>
              <a:rPr lang="zh-CN" altLang="en-US" sz="1600" dirty="0">
                <a:solidFill>
                  <a:srgbClr val="800000"/>
                </a:solidFill>
                <a:latin typeface="+mn-ea"/>
                <a:cs typeface="Times New Roman" panose="02020603050405020304" pitchFamily="18" charset="0"/>
              </a:rPr>
              <a:t>电容类器件：</a:t>
            </a:r>
            <a:endParaRPr lang="en-US" altLang="zh-CN" sz="1600" dirty="0">
              <a:solidFill>
                <a:srgbClr val="800000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658938-710A-493B-81F4-CC6547E515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750" y="3806444"/>
            <a:ext cx="1705502" cy="11741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8A84CEC-B6AC-41B2-A6E7-F06F1D1934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251" y="2646824"/>
            <a:ext cx="1728637" cy="11741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5A804A-2318-43E2-9E92-68E330CA93C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251" y="4980634"/>
            <a:ext cx="1728636" cy="118876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9AF0D5E-86FA-48CC-A0D3-27C2DF3804D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548" y="3806444"/>
            <a:ext cx="1705502" cy="117419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A88CB32-E597-40FA-A4A5-710572E35D1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18" y="3806444"/>
            <a:ext cx="1723040" cy="1188760"/>
          </a:xfrm>
          <a:prstGeom prst="rect">
            <a:avLst/>
          </a:prstGeom>
        </p:spPr>
      </p:pic>
      <p:sp>
        <p:nvSpPr>
          <p:cNvPr id="32" name="圆角矩形 1">
            <a:extLst>
              <a:ext uri="{FF2B5EF4-FFF2-40B4-BE49-F238E27FC236}">
                <a16:creationId xmlns:a16="http://schemas.microsoft.com/office/drawing/2014/main" id="{14E96CC3-200D-4B59-9D2D-F09B11100F9F}"/>
              </a:ext>
            </a:extLst>
          </p:cNvPr>
          <p:cNvSpPr/>
          <p:nvPr/>
        </p:nvSpPr>
        <p:spPr>
          <a:xfrm>
            <a:off x="472399" y="5059697"/>
            <a:ext cx="1723337" cy="542684"/>
          </a:xfrm>
          <a:prstGeom prst="roundRect">
            <a:avLst/>
          </a:prstGeom>
          <a:solidFill>
            <a:schemeClr val="bg1"/>
          </a:solidFill>
          <a:ln>
            <a:solidFill>
              <a:srgbClr val="8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</a:pPr>
            <a:r>
              <a:rPr lang="zh-CN" altLang="en-US" sz="1600" dirty="0">
                <a:solidFill>
                  <a:srgbClr val="7030A0"/>
                </a:solidFill>
                <a:latin typeface="+mn-ea"/>
                <a:cs typeface="Times New Roman" panose="02020603050405020304" pitchFamily="18" charset="0"/>
              </a:rPr>
              <a:t>电感类器件：</a:t>
            </a:r>
            <a:endParaRPr lang="en-US" altLang="zh-CN" sz="1600" dirty="0">
              <a:solidFill>
                <a:srgbClr val="7030A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84E32F1C-3F74-4439-A2F9-2594B976F6F5}"/>
              </a:ext>
            </a:extLst>
          </p:cNvPr>
          <p:cNvSpPr/>
          <p:nvPr/>
        </p:nvSpPr>
        <p:spPr>
          <a:xfrm>
            <a:off x="2272332" y="3397763"/>
            <a:ext cx="864096" cy="3054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9D937A65-92DC-4403-873A-D4E5DA5A8568}"/>
              </a:ext>
            </a:extLst>
          </p:cNvPr>
          <p:cNvSpPr/>
          <p:nvPr/>
        </p:nvSpPr>
        <p:spPr>
          <a:xfrm>
            <a:off x="2275818" y="4248106"/>
            <a:ext cx="864096" cy="3054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5314D282-8CF1-49DA-8356-B8DA8037E842}"/>
              </a:ext>
            </a:extLst>
          </p:cNvPr>
          <p:cNvSpPr/>
          <p:nvPr/>
        </p:nvSpPr>
        <p:spPr>
          <a:xfrm>
            <a:off x="2275818" y="5178321"/>
            <a:ext cx="864096" cy="3054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848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24128" y="44624"/>
            <a:ext cx="2529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感性</a:t>
            </a:r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磁性元件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539552" y="1196752"/>
            <a:ext cx="296908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磁性材料的基本知识</a:t>
            </a:r>
          </a:p>
        </p:txBody>
      </p:sp>
      <p:sp>
        <p:nvSpPr>
          <p:cNvPr id="14" name="矩形 13"/>
          <p:cNvSpPr/>
          <p:nvPr/>
        </p:nvSpPr>
        <p:spPr>
          <a:xfrm>
            <a:off x="4283968" y="1258307"/>
            <a:ext cx="381642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黑体" pitchFamily="2" charset="-122"/>
              </a:rPr>
              <a:t>磁芯在电感中的作用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黑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4864"/>
            <a:ext cx="2996880" cy="18722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204864"/>
            <a:ext cx="2154172" cy="19740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177764"/>
            <a:ext cx="2115332" cy="2115332"/>
          </a:xfrm>
          <a:prstGeom prst="rect">
            <a:avLst/>
          </a:prstGeom>
        </p:spPr>
      </p:pic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95536" y="4581128"/>
            <a:ext cx="4176464" cy="1728192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algn="l"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</a:rPr>
              <a:t>磁芯的正面效果：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  <a:p>
            <a:pPr marL="266700" indent="-26670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</a:rPr>
              <a:t>电感绕制在磁芯上能显著增加电感量</a:t>
            </a:r>
            <a:endParaRPr lang="en-US" altLang="zh-CN" sz="1600" dirty="0">
              <a:solidFill>
                <a:srgbClr val="0000FF"/>
              </a:solidFill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  <a:p>
            <a:pPr marL="266700" indent="-26670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大幅减小所需导线长度，减少电阻损耗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66700" indent="-26670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减小电感元件的体积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66700" indent="-26670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在互感</a:t>
            </a:r>
            <a:r>
              <a:rPr lang="en-US" altLang="zh-CN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变压器中大幅增加耦合系数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66700" indent="-266700" algn="l" eaLnBrk="0" hangingPunct="0">
              <a:spcBef>
                <a:spcPct val="20000"/>
              </a:spcBef>
              <a:buFont typeface="Wingdings" pitchFamily="2" charset="2"/>
              <a:buChar char="l"/>
            </a:pP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4788024" y="4581128"/>
            <a:ext cx="4176464" cy="1728192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noAutofit/>
          </a:bodyPr>
          <a:lstStyle/>
          <a:p>
            <a:pPr algn="l"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</a:rPr>
              <a:t>磁芯的负面效果：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  <a:p>
            <a:pPr marL="266700" indent="-26670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</a:rPr>
              <a:t>会产生“饱和”现象，限制了电流值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66700" indent="-26670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引入磁滞损耗，限制工作频率和效率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66700" indent="-26670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引入涡流损耗，限制工作频率和效率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66700" indent="-266700" algn="l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磁介质特性随温度、频率、工作电流都会变化，电感稳定性变差</a:t>
            </a:r>
            <a:endParaRPr lang="en-US" altLang="zh-CN" sz="1600" dirty="0">
              <a:solidFill>
                <a:srgbClr val="00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8946" y="3481263"/>
            <a:ext cx="548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气隙</a:t>
            </a:r>
          </a:p>
        </p:txBody>
      </p:sp>
      <p:cxnSp>
        <p:nvCxnSpPr>
          <p:cNvPr id="21" name="直接箭头连接符 8"/>
          <p:cNvCxnSpPr>
            <a:cxnSpLocks noChangeShapeType="1"/>
          </p:cNvCxnSpPr>
          <p:nvPr/>
        </p:nvCxnSpPr>
        <p:spPr bwMode="auto">
          <a:xfrm>
            <a:off x="755576" y="3692644"/>
            <a:ext cx="262651" cy="72008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箭头连接符 8"/>
          <p:cNvCxnSpPr>
            <a:cxnSpLocks noChangeShapeType="1"/>
          </p:cNvCxnSpPr>
          <p:nvPr/>
        </p:nvCxnSpPr>
        <p:spPr bwMode="auto">
          <a:xfrm>
            <a:off x="4355976" y="2636912"/>
            <a:ext cx="262651" cy="72008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矩形 24"/>
          <p:cNvSpPr/>
          <p:nvPr/>
        </p:nvSpPr>
        <p:spPr>
          <a:xfrm>
            <a:off x="4067944" y="2132856"/>
            <a:ext cx="548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气隙</a:t>
            </a:r>
          </a:p>
        </p:txBody>
      </p:sp>
      <p:cxnSp>
        <p:nvCxnSpPr>
          <p:cNvPr id="26" name="直接箭头连接符 8"/>
          <p:cNvCxnSpPr>
            <a:cxnSpLocks noChangeShapeType="1"/>
          </p:cNvCxnSpPr>
          <p:nvPr/>
        </p:nvCxnSpPr>
        <p:spPr bwMode="auto">
          <a:xfrm>
            <a:off x="7020272" y="2430760"/>
            <a:ext cx="406667" cy="72008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矩形 26"/>
          <p:cNvSpPr/>
          <p:nvPr/>
        </p:nvSpPr>
        <p:spPr>
          <a:xfrm>
            <a:off x="6156176" y="2257708"/>
            <a:ext cx="11161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无气隙</a:t>
            </a:r>
            <a:endParaRPr lang="en-US" altLang="zh-CN" sz="14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（磁路闭合）</a:t>
            </a:r>
          </a:p>
        </p:txBody>
      </p:sp>
      <p:cxnSp>
        <p:nvCxnSpPr>
          <p:cNvPr id="29" name="直接箭头连接符 8"/>
          <p:cNvCxnSpPr>
            <a:cxnSpLocks noChangeShapeType="1"/>
          </p:cNvCxnSpPr>
          <p:nvPr/>
        </p:nvCxnSpPr>
        <p:spPr bwMode="auto">
          <a:xfrm flipH="1" flipV="1">
            <a:off x="3394491" y="3723010"/>
            <a:ext cx="97389" cy="282054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矩形 30"/>
          <p:cNvSpPr/>
          <p:nvPr/>
        </p:nvSpPr>
        <p:spPr>
          <a:xfrm>
            <a:off x="3217561" y="4077072"/>
            <a:ext cx="548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磁芯</a:t>
            </a:r>
          </a:p>
        </p:txBody>
      </p:sp>
      <p:cxnSp>
        <p:nvCxnSpPr>
          <p:cNvPr id="32" name="直接箭头连接符 8"/>
          <p:cNvCxnSpPr>
            <a:cxnSpLocks noChangeShapeType="1"/>
          </p:cNvCxnSpPr>
          <p:nvPr/>
        </p:nvCxnSpPr>
        <p:spPr bwMode="auto">
          <a:xfrm flipV="1">
            <a:off x="4355976" y="3648013"/>
            <a:ext cx="217510" cy="429059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矩形 33"/>
          <p:cNvSpPr/>
          <p:nvPr/>
        </p:nvSpPr>
        <p:spPr>
          <a:xfrm>
            <a:off x="4093993" y="4075583"/>
            <a:ext cx="548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磁芯</a:t>
            </a:r>
          </a:p>
        </p:txBody>
      </p:sp>
      <p:sp>
        <p:nvSpPr>
          <p:cNvPr id="12" name="左大括号 11"/>
          <p:cNvSpPr/>
          <p:nvPr/>
        </p:nvSpPr>
        <p:spPr>
          <a:xfrm>
            <a:off x="1115616" y="3638074"/>
            <a:ext cx="144016" cy="260282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左大括号 35"/>
          <p:cNvSpPr/>
          <p:nvPr/>
        </p:nvSpPr>
        <p:spPr>
          <a:xfrm rot="3553567">
            <a:off x="4666115" y="2471437"/>
            <a:ext cx="144016" cy="63616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820486"/>
      </p:ext>
    </p:extLst>
  </p:cSld>
  <p:clrMapOvr>
    <a:masterClrMapping/>
  </p:clrMapOvr>
  <p:transition>
    <p:wipe dir="d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24128" y="44624"/>
            <a:ext cx="2529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感性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694240" y="1196752"/>
            <a:ext cx="265970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常见磁性材料分类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28749" r="7812" b="8751"/>
          <a:stretch/>
        </p:blipFill>
        <p:spPr>
          <a:xfrm>
            <a:off x="4225992" y="1556792"/>
            <a:ext cx="648072" cy="3479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35" y="2060848"/>
            <a:ext cx="648072" cy="34795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2BECA70-4BDE-4D45-9083-17AB2D712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1152"/>
            <a:ext cx="4139952" cy="4854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3C4FD5-915A-455E-B2EF-AA356E92EB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91" y="2576986"/>
            <a:ext cx="648072" cy="3479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7BA203-C28E-4755-B695-F4C634B1257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192693" y="3140968"/>
            <a:ext cx="681370" cy="3658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E800B46-9D94-4669-864D-B001EFF8D8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91" y="3645024"/>
            <a:ext cx="648072" cy="3479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3FB8AC2-94D7-4248-9C36-9D553092773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3" r="9665"/>
          <a:stretch/>
        </p:blipFill>
        <p:spPr>
          <a:xfrm>
            <a:off x="4225992" y="4221088"/>
            <a:ext cx="648072" cy="3479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A3C43E0-0430-4005-87CB-010AD0F22A9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91" y="4737226"/>
            <a:ext cx="648072" cy="3479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8EECD48-E3B7-454F-ACC7-76C68467A81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91"/>
          <a:stretch/>
        </p:blipFill>
        <p:spPr>
          <a:xfrm>
            <a:off x="4225992" y="5241282"/>
            <a:ext cx="648072" cy="34795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710071F-9AFD-4C35-AEEA-ACED5D6BA5F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316" y="5733256"/>
            <a:ext cx="648072" cy="34795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A2C5DE5-1BA8-44F3-AD80-766A17400EB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t="13332" r="7593" b="35926"/>
          <a:stretch/>
        </p:blipFill>
        <p:spPr>
          <a:xfrm>
            <a:off x="4221316" y="6165304"/>
            <a:ext cx="648072" cy="3479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9430C68-BE10-41A8-8732-872DD06291F0}"/>
              </a:ext>
            </a:extLst>
          </p:cNvPr>
          <p:cNvSpPr/>
          <p:nvPr/>
        </p:nvSpPr>
        <p:spPr>
          <a:xfrm>
            <a:off x="5034429" y="1592271"/>
            <a:ext cx="249299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用途：工频电感、变压器、互感器</a:t>
            </a:r>
            <a:endParaRPr lang="en-US" altLang="zh-CN" sz="12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8D06A4-0263-456A-BDCB-65EEBEC82B34}"/>
              </a:ext>
            </a:extLst>
          </p:cNvPr>
          <p:cNvSpPr/>
          <p:nvPr/>
        </p:nvSpPr>
        <p:spPr>
          <a:xfrm>
            <a:off x="5034429" y="2096327"/>
            <a:ext cx="2646878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用途：屏蔽壳、互感器、音频变压器</a:t>
            </a:r>
            <a:endParaRPr lang="en-US" altLang="zh-CN" sz="12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DC163B-949D-4062-AE04-3BB0D3A379A4}"/>
              </a:ext>
            </a:extLst>
          </p:cNvPr>
          <p:cNvSpPr/>
          <p:nvPr/>
        </p:nvSpPr>
        <p:spPr>
          <a:xfrm>
            <a:off x="5034429" y="2616698"/>
            <a:ext cx="1415772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用途：替代硅钢片</a:t>
            </a:r>
            <a:endParaRPr lang="en-US" altLang="zh-CN" sz="12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2C139D-1F15-4980-87BB-B5ABCF3EFDFC}"/>
              </a:ext>
            </a:extLst>
          </p:cNvPr>
          <p:cNvSpPr/>
          <p:nvPr/>
        </p:nvSpPr>
        <p:spPr>
          <a:xfrm>
            <a:off x="5034429" y="3137069"/>
            <a:ext cx="2339102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用途：高频互感器、音频变压器</a:t>
            </a:r>
            <a:endParaRPr lang="en-US" altLang="zh-CN" sz="12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E942F3-0866-4985-A1C8-789271FC6BFD}"/>
              </a:ext>
            </a:extLst>
          </p:cNvPr>
          <p:cNvSpPr/>
          <p:nvPr/>
        </p:nvSpPr>
        <p:spPr>
          <a:xfrm>
            <a:off x="5034429" y="3683811"/>
            <a:ext cx="2339102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用途：用途最为广泛的磁芯材料</a:t>
            </a:r>
            <a:endParaRPr lang="en-US" altLang="zh-CN" sz="12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8FC963-DFFE-450B-8392-326DA67219E8}"/>
              </a:ext>
            </a:extLst>
          </p:cNvPr>
          <p:cNvSpPr/>
          <p:nvPr/>
        </p:nvSpPr>
        <p:spPr>
          <a:xfrm>
            <a:off x="5034429" y="4230553"/>
            <a:ext cx="2646878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用途：高频磁芯、射频、滤波器磁珠</a:t>
            </a:r>
            <a:endParaRPr lang="en-US" altLang="zh-CN" sz="12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BE836A1-4450-4EFD-8878-758F51F8949B}"/>
              </a:ext>
            </a:extLst>
          </p:cNvPr>
          <p:cNvSpPr/>
          <p:nvPr/>
        </p:nvSpPr>
        <p:spPr>
          <a:xfrm>
            <a:off x="5034429" y="4777295"/>
            <a:ext cx="2646878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用途：低频电感、高频纹波吸收电感</a:t>
            </a:r>
            <a:endParaRPr lang="en-US" altLang="zh-CN" sz="12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F505D06-AEBC-419C-808F-EA91CB2983F0}"/>
              </a:ext>
            </a:extLst>
          </p:cNvPr>
          <p:cNvSpPr/>
          <p:nvPr/>
        </p:nvSpPr>
        <p:spPr>
          <a:xfrm>
            <a:off x="5034429" y="5276761"/>
            <a:ext cx="2031325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用途：直流电感、储能电感</a:t>
            </a:r>
            <a:endParaRPr lang="en-US" altLang="zh-CN" sz="12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19D62C-233C-498C-A92B-D9344A7E3F13}"/>
              </a:ext>
            </a:extLst>
          </p:cNvPr>
          <p:cNvSpPr/>
          <p:nvPr/>
        </p:nvSpPr>
        <p:spPr>
          <a:xfrm>
            <a:off x="5034429" y="5763365"/>
            <a:ext cx="3297922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用途：抗饱和能力最好，大直流偏置下的电感</a:t>
            </a:r>
            <a:endParaRPr lang="en-US" altLang="zh-CN" sz="12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72E9B63-E0A5-4E80-91DF-39168558A7CB}"/>
              </a:ext>
            </a:extLst>
          </p:cNvPr>
          <p:cNvSpPr/>
          <p:nvPr/>
        </p:nvSpPr>
        <p:spPr>
          <a:xfrm>
            <a:off x="5034429" y="6200783"/>
            <a:ext cx="2416046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用途：高</a:t>
            </a:r>
            <a:r>
              <a:rPr lang="en-US" altLang="zh-CN" sz="12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Q</a:t>
            </a:r>
            <a:r>
              <a:rPr lang="zh-CN" altLang="en-US" sz="12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滤波、谐振器、</a:t>
            </a:r>
            <a:r>
              <a:rPr lang="en-US" altLang="zh-CN" sz="12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AC</a:t>
            </a:r>
            <a:r>
              <a:rPr lang="zh-CN" altLang="en-US" sz="12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滤波</a:t>
            </a:r>
            <a:endParaRPr lang="en-US" altLang="zh-CN" sz="12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圆角矩形 1">
            <a:extLst>
              <a:ext uri="{FF2B5EF4-FFF2-40B4-BE49-F238E27FC236}">
                <a16:creationId xmlns:a16="http://schemas.microsoft.com/office/drawing/2014/main" id="{460BFF10-DFB7-44AF-8517-F69D9DB3C316}"/>
              </a:ext>
            </a:extLst>
          </p:cNvPr>
          <p:cNvSpPr/>
          <p:nvPr/>
        </p:nvSpPr>
        <p:spPr>
          <a:xfrm>
            <a:off x="4960102" y="1412776"/>
            <a:ext cx="3489658" cy="5184576"/>
          </a:xfrm>
          <a:prstGeom prst="roundRect">
            <a:avLst/>
          </a:prstGeom>
          <a:noFill/>
          <a:ln>
            <a:solidFill>
              <a:srgbClr val="8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</a:pPr>
            <a:endParaRPr lang="zh-CN" altLang="en-US" dirty="0">
              <a:solidFill>
                <a:srgbClr val="99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504975"/>
      </p:ext>
    </p:extLst>
  </p:cSld>
  <p:clrMapOvr>
    <a:masterClrMapping/>
  </p:clrMapOvr>
  <p:transition>
    <p:wipe dir="d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子 目 录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827584" y="1268760"/>
            <a:ext cx="4823916" cy="609600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8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感性元件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33439" y="2492896"/>
            <a:ext cx="341806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1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分类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2233439" y="3501008"/>
            <a:ext cx="341805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2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结构原理</a:t>
            </a:r>
          </a:p>
        </p:txBody>
      </p:sp>
      <p:sp>
        <p:nvSpPr>
          <p:cNvPr id="2" name="右箭头 1"/>
          <p:cNvSpPr/>
          <p:nvPr/>
        </p:nvSpPr>
        <p:spPr>
          <a:xfrm>
            <a:off x="793509" y="4492352"/>
            <a:ext cx="72008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35696" y="1878360"/>
            <a:ext cx="0" cy="3892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35696" y="2797696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35696" y="3805808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835696" y="479715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2267744" y="4492352"/>
            <a:ext cx="338374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3 </a:t>
            </a:r>
            <a:r>
              <a:rPr lang="zh-CN" altLang="en-US" sz="28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主要参数</a:t>
            </a: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2267744" y="5517232"/>
            <a:ext cx="338374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vl="0" eaLnBrk="1" hangingPunct="1">
              <a:defRPr/>
            </a:pPr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4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常见电感介绍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1870001" y="5770959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5021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24128" y="44624"/>
            <a:ext cx="2529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感性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565493" y="1095127"/>
            <a:ext cx="296908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电感器件的主要参数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539554" y="1794976"/>
          <a:ext cx="8424934" cy="428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8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39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黑体" pitchFamily="49" charset="-122"/>
                          <a:ea typeface="黑体" pitchFamily="49" charset="-122"/>
                        </a:rPr>
                        <a:t>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黑体" pitchFamily="49" charset="-122"/>
                          <a:ea typeface="黑体" pitchFamily="49" charset="-122"/>
                        </a:rPr>
                        <a:t>符号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黑体" pitchFamily="49" charset="-122"/>
                          <a:ea typeface="黑体" pitchFamily="49" charset="-122"/>
                        </a:rPr>
                        <a:t>单位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黑体" pitchFamily="49" charset="-122"/>
                          <a:ea typeface="黑体" pitchFamily="49" charset="-122"/>
                        </a:rPr>
                        <a:t>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黑体" pitchFamily="49" charset="-122"/>
                          <a:ea typeface="黑体" pitchFamily="49" charset="-122"/>
                        </a:rPr>
                        <a:t>实际应用中限制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标称感值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L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uH</a:t>
                      </a: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/</a:t>
                      </a:r>
                      <a:r>
                        <a:rPr lang="en-US" altLang="zh-CN" sz="1600" dirty="0" err="1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mH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标称的电感值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可选的感值有限</a:t>
                      </a: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</a:t>
                      </a:r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如</a:t>
                      </a: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E6/12</a:t>
                      </a:r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系列</a:t>
                      </a: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)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误差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E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%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电感的制造精度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影响电路的精度，如滤波带宽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额定电流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Ir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A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电感发热允许的电流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长期超过额定电流会过热损坏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饱和电流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Isat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A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电感饱和的电流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超过饱和电流电感量急剧下降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直流电阻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Rdc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Ω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电感线圈的直流电阻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引起损耗、发热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等效内阻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ESR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Ω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考虑损耗总等效电阻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随频率变化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Q</a:t>
                      </a:r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ω</a:t>
                      </a: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L/R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表征电感的能量损耗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引起发热、相位差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温度系数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TC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ppm/</a:t>
                      </a:r>
                      <a:r>
                        <a:rPr lang="zh-CN" altLang="en-US" sz="1600" dirty="0"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℃</a:t>
                      </a:r>
                      <a:endParaRPr lang="en-US" altLang="zh-CN" sz="1600" dirty="0">
                        <a:latin typeface="Times New Roman" pitchFamily="18" charset="0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电容值的温度稳定度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温度变化引起的误差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匝间分布</a:t>
                      </a:r>
                      <a:endParaRPr lang="en-US" altLang="zh-CN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电容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Cs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pF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线圈的分布电容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产生谐振点</a:t>
                      </a: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/</a:t>
                      </a:r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限制工作频率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工作频率</a:t>
                      </a:r>
                      <a:endParaRPr lang="en-US" altLang="zh-CN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Fmax</a:t>
                      </a:r>
                      <a:endParaRPr lang="en-US" altLang="zh-CN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Hz</a:t>
                      </a:r>
                      <a:endParaRPr lang="zh-CN" altLang="en-US" sz="1600" dirty="0"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电感最高的工作频率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受磁芯或分布电容影响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8073846"/>
      </p:ext>
    </p:extLst>
  </p:cSld>
  <p:clrMapOvr>
    <a:masterClrMapping/>
  </p:clrMapOvr>
  <p:transition>
    <p:wipe dir="d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85285" y="44450"/>
            <a:ext cx="2529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感性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490279" y="1124744"/>
            <a:ext cx="1888659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标称感值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(L)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67"/>
          <a:stretch/>
        </p:blipFill>
        <p:spPr>
          <a:xfrm>
            <a:off x="395536" y="1962905"/>
            <a:ext cx="8737238" cy="1847095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995936" y="2132856"/>
            <a:ext cx="468052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电感值主要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E6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E12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系列（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E24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少见）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黑体" pitchFamily="2" charset="-122"/>
                <a:cs typeface="+mn-cs"/>
              </a:rPr>
              <a:t>电感器的误差较大，系列数比电阻少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60040" y="3933056"/>
            <a:ext cx="8532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067944" y="1412776"/>
            <a:ext cx="2556284" cy="400110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A.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常用标称容值系列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7544" y="5661248"/>
            <a:ext cx="3672408" cy="82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数字标注法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前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位数字，第三位表示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0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的数量，单位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uH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如：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100(10uH)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，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471(470uH)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，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3R3(3.3uF)</a:t>
            </a:r>
          </a:p>
        </p:txBody>
      </p:sp>
      <p:sp>
        <p:nvSpPr>
          <p:cNvPr id="16" name="矩形 15"/>
          <p:cNvSpPr/>
          <p:nvPr/>
        </p:nvSpPr>
        <p:spPr>
          <a:xfrm>
            <a:off x="5076056" y="5628495"/>
            <a:ext cx="3863868" cy="8248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色环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色码标注法（同电阻）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(1)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前两环表示数值，第三位倍率，单位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uH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(2)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第四环表示误差，通常是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10%(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银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和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20%(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2" t="17980" r="21844" b="16841"/>
          <a:stretch/>
        </p:blipFill>
        <p:spPr>
          <a:xfrm>
            <a:off x="2483768" y="4149080"/>
            <a:ext cx="1411993" cy="12416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1" b="11143"/>
          <a:stretch/>
        </p:blipFill>
        <p:spPr>
          <a:xfrm>
            <a:off x="539552" y="4092717"/>
            <a:ext cx="1559786" cy="13882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092717"/>
            <a:ext cx="1997424" cy="13882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6" t="25649" r="37470" b="28133"/>
          <a:stretch/>
        </p:blipFill>
        <p:spPr>
          <a:xfrm>
            <a:off x="6444208" y="4068475"/>
            <a:ext cx="2250800" cy="14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0156"/>
      </p:ext>
    </p:extLst>
  </p:cSld>
  <p:clrMapOvr>
    <a:masterClrMapping/>
  </p:clrMapOvr>
  <p:transition>
    <p:wipe dir="d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85285" y="44450"/>
            <a:ext cx="2529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感性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490279" y="1124744"/>
            <a:ext cx="266290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精度等级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误差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(E)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755576" y="2492896"/>
          <a:ext cx="273630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3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尾缀代码</a:t>
                      </a:r>
                      <a:endParaRPr lang="en-US" altLang="zh-CN" sz="1800" b="1" dirty="0">
                        <a:solidFill>
                          <a:schemeClr val="bg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误差等级 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(D)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±0.5%</a:t>
                      </a:r>
                      <a:endParaRPr lang="zh-CN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(F)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1%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(G)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±2% </a:t>
                      </a:r>
                      <a:endParaRPr lang="zh-CN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(J)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5% 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(K)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±10%</a:t>
                      </a:r>
                      <a:endParaRPr lang="zh-CN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(M)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762819" y="2132856"/>
            <a:ext cx="2729061" cy="369332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A.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尾缀表示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/>
          </p:nvPr>
        </p:nvGraphicFramePr>
        <p:xfrm>
          <a:off x="5076056" y="2492896"/>
          <a:ext cx="2736304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3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尾缀代码</a:t>
                      </a:r>
                      <a:endParaRPr lang="en-US" altLang="zh-CN" sz="1800" b="1" dirty="0">
                        <a:solidFill>
                          <a:schemeClr val="bg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误差等级 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±1%</a:t>
                      </a:r>
                      <a:endParaRPr lang="zh-CN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±5%</a:t>
                      </a:r>
                      <a:endParaRPr lang="zh-CN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银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10%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9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无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±20% </a:t>
                      </a:r>
                      <a:endParaRPr lang="zh-CN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矩形 19"/>
          <p:cNvSpPr/>
          <p:nvPr/>
        </p:nvSpPr>
        <p:spPr>
          <a:xfrm>
            <a:off x="5083299" y="2132856"/>
            <a:ext cx="2729061" cy="369332"/>
          </a:xfrm>
          <a:prstGeom prst="rect">
            <a:avLst/>
          </a:prstGeom>
          <a:solidFill>
            <a:srgbClr val="FEE3D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B.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色环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黑体" pitchFamily="2" charset="-122"/>
                <a:cs typeface="+mn-cs"/>
              </a:rPr>
              <a:t>色码表示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黑体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66" b="60800"/>
          <a:stretch/>
        </p:blipFill>
        <p:spPr>
          <a:xfrm>
            <a:off x="551717" y="5085184"/>
            <a:ext cx="3346698" cy="11299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328781"/>
            <a:ext cx="2520280" cy="1548491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>
            <a:off x="4499992" y="1639253"/>
            <a:ext cx="0" cy="4886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524445"/>
      </p:ext>
    </p:extLst>
  </p:cSld>
  <p:clrMapOvr>
    <a:masterClrMapping/>
  </p:clrMapOvr>
  <p:transition>
    <p:wipe dir="d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96136" y="44450"/>
            <a:ext cx="2529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感性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490279" y="1124744"/>
            <a:ext cx="369684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额定电流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和饱和电流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sat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15667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"/>
          <a:stretch/>
        </p:blipFill>
        <p:spPr bwMode="auto">
          <a:xfrm>
            <a:off x="4966096" y="1916832"/>
            <a:ext cx="3278009" cy="1284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66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097" y="3212976"/>
            <a:ext cx="3278009" cy="1004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66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533" y="4365104"/>
            <a:ext cx="3288875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矩形 21"/>
          <p:cNvSpPr/>
          <p:nvPr/>
        </p:nvSpPr>
        <p:spPr>
          <a:xfrm>
            <a:off x="5436096" y="1908185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电感两端电压波形</a:t>
            </a:r>
          </a:p>
        </p:txBody>
      </p:sp>
      <p:sp>
        <p:nvSpPr>
          <p:cNvPr id="23" name="矩形 22"/>
          <p:cNvSpPr/>
          <p:nvPr/>
        </p:nvSpPr>
        <p:spPr>
          <a:xfrm>
            <a:off x="5405204" y="3212976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电感中电流波形（未超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Isat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）</a:t>
            </a:r>
          </a:p>
        </p:txBody>
      </p:sp>
      <p:sp>
        <p:nvSpPr>
          <p:cNvPr id="24" name="矩形 23"/>
          <p:cNvSpPr/>
          <p:nvPr/>
        </p:nvSpPr>
        <p:spPr>
          <a:xfrm>
            <a:off x="5292080" y="5785519"/>
            <a:ext cx="2808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电感电流超过饱和电流时的波形</a:t>
            </a:r>
          </a:p>
        </p:txBody>
      </p:sp>
      <p:cxnSp>
        <p:nvCxnSpPr>
          <p:cNvPr id="25" name="直接箭头连接符 8"/>
          <p:cNvCxnSpPr>
            <a:cxnSpLocks noChangeShapeType="1"/>
          </p:cNvCxnSpPr>
          <p:nvPr/>
        </p:nvCxnSpPr>
        <p:spPr bwMode="auto">
          <a:xfrm flipH="1">
            <a:off x="7164289" y="4437112"/>
            <a:ext cx="288030" cy="216024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矩形 25"/>
          <p:cNvSpPr/>
          <p:nvPr/>
        </p:nvSpPr>
        <p:spPr>
          <a:xfrm>
            <a:off x="7092280" y="4129335"/>
            <a:ext cx="12961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电流急剧上升</a:t>
            </a:r>
          </a:p>
        </p:txBody>
      </p:sp>
      <p:cxnSp>
        <p:nvCxnSpPr>
          <p:cNvPr id="27" name="直接箭头连接符 8"/>
          <p:cNvCxnSpPr>
            <a:cxnSpLocks noChangeShapeType="1"/>
          </p:cNvCxnSpPr>
          <p:nvPr/>
        </p:nvCxnSpPr>
        <p:spPr bwMode="auto">
          <a:xfrm>
            <a:off x="6732240" y="4672881"/>
            <a:ext cx="216027" cy="221411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矩形 28"/>
          <p:cNvSpPr/>
          <p:nvPr/>
        </p:nvSpPr>
        <p:spPr>
          <a:xfrm>
            <a:off x="6012160" y="4293096"/>
            <a:ext cx="947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饱和点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Isat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67109" y="1700808"/>
            <a:ext cx="1656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观察电压波形</a:t>
            </a:r>
          </a:p>
        </p:txBody>
      </p:sp>
      <p:sp>
        <p:nvSpPr>
          <p:cNvPr id="31" name="矩形 30"/>
          <p:cNvSpPr/>
          <p:nvPr/>
        </p:nvSpPr>
        <p:spPr>
          <a:xfrm>
            <a:off x="2295301" y="1700808"/>
            <a:ext cx="1656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观察电流波形</a:t>
            </a:r>
          </a:p>
        </p:txBody>
      </p:sp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323528" y="4293096"/>
            <a:ext cx="4032448" cy="1717393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额定电流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Ir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小于额定电流，允许长期工作不发热损坏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饱和电流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Isat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一旦超过饱和电流，磁饱和引起电感量急剧下降，电感呈几乎短路状态；瞬间超过饱和电流都是不允许的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718195" y="2060848"/>
          <a:ext cx="3133725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Visio" r:id="rId6" imgW="3131921" imgH="2088450" progId="Visio.Drawing.11">
                  <p:embed/>
                </p:oleObj>
              </mc:Choice>
              <mc:Fallback>
                <p:oleObj name="Visio" r:id="rId6" imgW="3131921" imgH="2088450" progId="Visio.Drawing.11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95" y="2060848"/>
                        <a:ext cx="3133725" cy="208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4788024" y="1700808"/>
            <a:ext cx="3600400" cy="443587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7569" y="6136677"/>
            <a:ext cx="783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脉冲状态工作时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电流平均值或有效值很小，但峰值很高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，尤其小心饱和电流限制！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564458"/>
      </p:ext>
    </p:extLst>
  </p:cSld>
  <p:clrMapOvr>
    <a:masterClrMapping/>
  </p:clrMapOvr>
  <p:transition>
    <p:wipe dir="d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96136" y="44450"/>
            <a:ext cx="2529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感性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490279" y="1124744"/>
            <a:ext cx="3865697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等效电阻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ESR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Q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值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1944866" y="1916832"/>
          <a:ext cx="333697" cy="3719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" name="Visio" r:id="rId3" imgW="391693" imgH="4349970" progId="Visio.Drawing.11">
                  <p:embed/>
                </p:oleObj>
              </mc:Choice>
              <mc:Fallback>
                <p:oleObj name="Visio" r:id="rId3" imgW="391693" imgH="4349970" progId="Visio.Drawing.11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4866" y="1916832"/>
                        <a:ext cx="333697" cy="37195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988696" y="2996952"/>
            <a:ext cx="702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电感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L</a:t>
            </a:r>
          </a:p>
        </p:txBody>
      </p:sp>
      <p:sp>
        <p:nvSpPr>
          <p:cNvPr id="33" name="矩形 32"/>
          <p:cNvSpPr/>
          <p:nvPr/>
        </p:nvSpPr>
        <p:spPr>
          <a:xfrm>
            <a:off x="936754" y="4365104"/>
            <a:ext cx="1011815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等效电阻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ESR</a:t>
            </a:r>
          </a:p>
        </p:txBody>
      </p:sp>
      <p:sp>
        <p:nvSpPr>
          <p:cNvPr id="4" name="左大括号 3"/>
          <p:cNvSpPr/>
          <p:nvPr/>
        </p:nvSpPr>
        <p:spPr>
          <a:xfrm>
            <a:off x="2627236" y="3789040"/>
            <a:ext cx="432048" cy="165618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987824" y="3875100"/>
            <a:ext cx="1736373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、导线直流电阻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（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Rdc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987276" y="4725144"/>
            <a:ext cx="1944764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、损耗电阻（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Rf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与频率有关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6012160" y="1628800"/>
          <a:ext cx="2016224" cy="2878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" name="Visio" r:id="rId5" imgW="2427685" imgH="3471660" progId="Visio.Drawing.11">
                  <p:embed/>
                </p:oleObj>
              </mc:Choice>
              <mc:Fallback>
                <p:oleObj name="Visio" r:id="rId5" imgW="2427685" imgH="3471660" progId="Visio.Drawing.11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1628800"/>
                        <a:ext cx="2016224" cy="28780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矩形 35"/>
          <p:cNvSpPr/>
          <p:nvPr/>
        </p:nvSpPr>
        <p:spPr>
          <a:xfrm>
            <a:off x="7380312" y="2094593"/>
            <a:ext cx="5982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电压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724128" y="3678769"/>
            <a:ext cx="4323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电流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368164" y="2852936"/>
            <a:ext cx="292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 pitchFamily="49" charset="-122"/>
                <a:cs typeface="Times New Roman"/>
              </a:rPr>
              <a:t>δ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2771800" y="1988840"/>
            <a:ext cx="2660112" cy="1569660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理想电感的交流稳态响应，电流滞后电压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90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度，但因为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ESR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电阻的存在，实际相位差不足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90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度（相差角</a:t>
            </a:r>
            <a:r>
              <a:rPr kumimoji="0" lang="el-G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黑体" pitchFamily="49" charset="-122"/>
                <a:cs typeface="Times New Roman"/>
              </a:rPr>
              <a:t>δ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5436096" y="4725144"/>
          <a:ext cx="2950572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" name="Equation" r:id="rId7" imgW="1600200" imgH="393700" progId="Equation.DSMT4">
                  <p:embed/>
                </p:oleObj>
              </mc:Choice>
              <mc:Fallback>
                <p:oleObj name="Equation" r:id="rId7" imgW="1600200" imgH="3937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4725144"/>
                        <a:ext cx="2950572" cy="7200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"/>
          <p:cNvSpPr>
            <a:spLocks noChangeArrowheads="1"/>
          </p:cNvSpPr>
          <p:nvPr/>
        </p:nvSpPr>
        <p:spPr bwMode="auto">
          <a:xfrm>
            <a:off x="1029705" y="5733256"/>
            <a:ext cx="7358719" cy="634020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电感的工作频率越低时，为了保持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Q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值需要更低的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ESR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（低频下主要考虑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Rdc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电感的工作频率很高时，损耗电阻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Rf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增加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ESR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随之增大，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Q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值也会降低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7925427"/>
      </p:ext>
    </p:extLst>
  </p:cSld>
  <p:clrMapOvr>
    <a:masterClrMapping/>
  </p:clrMapOvr>
  <p:transition>
    <p:wipe dir="d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96136" y="44450"/>
            <a:ext cx="2529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感性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490279" y="1124744"/>
            <a:ext cx="3865697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分布电容和谐振频率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2" b="11761"/>
          <a:stretch/>
        </p:blipFill>
        <p:spPr>
          <a:xfrm>
            <a:off x="4932040" y="1052736"/>
            <a:ext cx="3744416" cy="24409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15" y="1772816"/>
            <a:ext cx="3365427" cy="17281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76854" y="6073551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实际电感的高频等效电路模型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1270602" y="3861047"/>
          <a:ext cx="2725334" cy="1824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" name="Visio" r:id="rId5" imgW="2305855" imgH="1542780" progId="Visio.Drawing.11">
                  <p:embed/>
                </p:oleObj>
              </mc:Choice>
              <mc:Fallback>
                <p:oleObj name="Visio" r:id="rId5" imgW="2305855" imgH="1542780" progId="Visio.Drawing.11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602" y="3861047"/>
                        <a:ext cx="2725334" cy="18243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箭头连接符 8"/>
          <p:cNvCxnSpPr>
            <a:cxnSpLocks noChangeShapeType="1"/>
          </p:cNvCxnSpPr>
          <p:nvPr/>
        </p:nvCxnSpPr>
        <p:spPr bwMode="auto">
          <a:xfrm flipH="1">
            <a:off x="1882323" y="3140968"/>
            <a:ext cx="457429" cy="691555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矩形 14"/>
          <p:cNvSpPr/>
          <p:nvPr/>
        </p:nvSpPr>
        <p:spPr>
          <a:xfrm>
            <a:off x="867709" y="3121804"/>
            <a:ext cx="9679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匝间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分布电容</a:t>
            </a:r>
          </a:p>
        </p:txBody>
      </p:sp>
      <p:cxnSp>
        <p:nvCxnSpPr>
          <p:cNvPr id="17" name="直接箭头连接符 8"/>
          <p:cNvCxnSpPr>
            <a:cxnSpLocks noChangeShapeType="1"/>
          </p:cNvCxnSpPr>
          <p:nvPr/>
        </p:nvCxnSpPr>
        <p:spPr bwMode="auto">
          <a:xfrm flipH="1">
            <a:off x="2145551" y="3140968"/>
            <a:ext cx="277576" cy="752178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直接箭头连接符 8"/>
          <p:cNvCxnSpPr>
            <a:cxnSpLocks noChangeShapeType="1"/>
          </p:cNvCxnSpPr>
          <p:nvPr/>
        </p:nvCxnSpPr>
        <p:spPr bwMode="auto">
          <a:xfrm>
            <a:off x="2739016" y="3140968"/>
            <a:ext cx="572844" cy="691555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矩形 21"/>
          <p:cNvSpPr/>
          <p:nvPr/>
        </p:nvSpPr>
        <p:spPr>
          <a:xfrm>
            <a:off x="5724128" y="1609055"/>
            <a:ext cx="648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感性</a:t>
            </a:r>
          </a:p>
        </p:txBody>
      </p:sp>
      <p:sp>
        <p:nvSpPr>
          <p:cNvPr id="23" name="矩形 22"/>
          <p:cNvSpPr/>
          <p:nvPr/>
        </p:nvSpPr>
        <p:spPr>
          <a:xfrm>
            <a:off x="7308304" y="1628800"/>
            <a:ext cx="648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容性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5" y="3645024"/>
            <a:ext cx="3464239" cy="252028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508104" y="6165304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感值越大电感，谐振频率越低</a:t>
            </a:r>
          </a:p>
        </p:txBody>
      </p:sp>
      <p:sp>
        <p:nvSpPr>
          <p:cNvPr id="9" name="矩形 8"/>
          <p:cNvSpPr/>
          <p:nvPr/>
        </p:nvSpPr>
        <p:spPr>
          <a:xfrm>
            <a:off x="5364088" y="3429000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电感的阻抗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-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频率特性</a:t>
            </a:r>
          </a:p>
        </p:txBody>
      </p:sp>
    </p:spTree>
    <p:extLst>
      <p:ext uri="{BB962C8B-B14F-4D97-AF65-F5344CB8AC3E}">
        <p14:creationId xmlns:p14="http://schemas.microsoft.com/office/powerpoint/2010/main" val="3124107529"/>
      </p:ext>
    </p:extLst>
  </p:cSld>
  <p:clrMapOvr>
    <a:masterClrMapping/>
  </p:clrMapOvr>
  <p:transition>
    <p:wipe dir="d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子 目 录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827584" y="1268760"/>
            <a:ext cx="4823916" cy="609600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8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感性元件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33439" y="2492896"/>
            <a:ext cx="341806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1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分类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2233439" y="3501008"/>
            <a:ext cx="341805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2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结构原理</a:t>
            </a:r>
          </a:p>
        </p:txBody>
      </p:sp>
      <p:sp>
        <p:nvSpPr>
          <p:cNvPr id="2" name="右箭头 1"/>
          <p:cNvSpPr/>
          <p:nvPr/>
        </p:nvSpPr>
        <p:spPr>
          <a:xfrm>
            <a:off x="754261" y="5517232"/>
            <a:ext cx="72008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35696" y="1878360"/>
            <a:ext cx="0" cy="3892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35696" y="2797696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35696" y="3805808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835696" y="4797152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2267744" y="4492352"/>
            <a:ext cx="3383749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3 </a:t>
            </a:r>
            <a:r>
              <a:rPr lang="zh-CN" altLang="en-US" sz="2800" dirty="0">
                <a:solidFill>
                  <a:prstClr val="white">
                    <a:lumMod val="65000"/>
                  </a:prstClr>
                </a:solidFill>
                <a:latin typeface="黑体" pitchFamily="49" charset="-122"/>
                <a:ea typeface="黑体" pitchFamily="49" charset="-122"/>
              </a:rPr>
              <a:t>主要参数</a:t>
            </a: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2267744" y="5517232"/>
            <a:ext cx="3383742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zh-CN" sz="28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4 </a:t>
            </a:r>
            <a:r>
              <a:rPr lang="zh-CN" altLang="en-US" sz="28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常见电感介绍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1870001" y="5770959"/>
            <a:ext cx="397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060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1">
            <a:extLst>
              <a:ext uri="{FF2B5EF4-FFF2-40B4-BE49-F238E27FC236}">
                <a16:creationId xmlns:a16="http://schemas.microsoft.com/office/drawing/2014/main" id="{E75061C1-AA8D-4631-AB8B-1EE0B2CDE66D}"/>
              </a:ext>
            </a:extLst>
          </p:cNvPr>
          <p:cNvSpPr/>
          <p:nvPr/>
        </p:nvSpPr>
        <p:spPr>
          <a:xfrm>
            <a:off x="2051720" y="2132856"/>
            <a:ext cx="4464496" cy="2664296"/>
          </a:xfrm>
          <a:prstGeom prst="roundRect">
            <a:avLst/>
          </a:prstGeom>
          <a:solidFill>
            <a:schemeClr val="bg1"/>
          </a:solidFill>
          <a:ln>
            <a:solidFill>
              <a:srgbClr val="8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</a:pPr>
            <a:endParaRPr lang="zh-CN" altLang="en-US" dirty="0">
              <a:solidFill>
                <a:srgbClr val="990000"/>
              </a:solidFill>
              <a:latin typeface="+mn-ea"/>
            </a:endParaRPr>
          </a:p>
        </p:txBody>
      </p:sp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5651500" y="115888"/>
            <a:ext cx="30829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目   录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123" name="Rectangle 33"/>
          <p:cNvSpPr>
            <a:spLocks noChangeArrowheads="1"/>
          </p:cNvSpPr>
          <p:nvPr/>
        </p:nvSpPr>
        <p:spPr bwMode="auto">
          <a:xfrm>
            <a:off x="2266950" y="2276872"/>
            <a:ext cx="4033838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</a:t>
            </a:r>
            <a:r>
              <a:rPr lang="zh-CN" altLang="en-US" sz="28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</a:rPr>
              <a:t>一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、阻性元件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5124" name="Rectangle 35"/>
          <p:cNvSpPr>
            <a:spLocks noChangeArrowheads="1"/>
          </p:cNvSpPr>
          <p:nvPr/>
        </p:nvSpPr>
        <p:spPr bwMode="auto">
          <a:xfrm>
            <a:off x="2266950" y="3107432"/>
            <a:ext cx="4033838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二、容性元件</a:t>
            </a:r>
          </a:p>
        </p:txBody>
      </p:sp>
      <p:sp>
        <p:nvSpPr>
          <p:cNvPr id="5125" name="Rectangle 33"/>
          <p:cNvSpPr>
            <a:spLocks noChangeArrowheads="1"/>
          </p:cNvSpPr>
          <p:nvPr/>
        </p:nvSpPr>
        <p:spPr bwMode="auto">
          <a:xfrm>
            <a:off x="2051720" y="1253746"/>
            <a:ext cx="4464496" cy="609600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电抗类器件</a:t>
            </a:r>
          </a:p>
        </p:txBody>
      </p:sp>
      <p:sp>
        <p:nvSpPr>
          <p:cNvPr id="5126" name="Rectangle 35"/>
          <p:cNvSpPr>
            <a:spLocks noChangeArrowheads="1"/>
          </p:cNvSpPr>
          <p:nvPr/>
        </p:nvSpPr>
        <p:spPr bwMode="auto">
          <a:xfrm>
            <a:off x="2266950" y="3971528"/>
            <a:ext cx="4033838" cy="609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三、感性元件</a:t>
            </a:r>
          </a:p>
        </p:txBody>
      </p:sp>
    </p:spTree>
    <p:extLst>
      <p:ext uri="{BB962C8B-B14F-4D97-AF65-F5344CB8AC3E}">
        <p14:creationId xmlns:p14="http://schemas.microsoft.com/office/powerpoint/2010/main" val="12907682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96136" y="44450"/>
            <a:ext cx="2529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感性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490279" y="1124744"/>
            <a:ext cx="3361641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空心电感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3348" r="9167" b="-1849"/>
          <a:stretch/>
        </p:blipFill>
        <p:spPr>
          <a:xfrm>
            <a:off x="539552" y="1700808"/>
            <a:ext cx="3384376" cy="2583816"/>
          </a:xfrm>
          <a:prstGeom prst="rect">
            <a:avLst/>
          </a:prstGeom>
        </p:spPr>
      </p:pic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250372" y="4365104"/>
            <a:ext cx="4321628" cy="2031325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空心线圈电感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工艺：粗漆包线绕制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也可多层绕制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优点：工艺简单、可自制各种非标感值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 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可微调、不饱和、损耗小、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Q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值高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缺点：感值小、易振动变形、磁路开放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用途：高频调谐器、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&gt;100M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射频电路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4716016" y="4365104"/>
            <a:ext cx="4321628" cy="2031325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蜂房绕法多层空心电感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工艺：软纱包线按照特殊顺序多层绕制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优点：感值比单层大、减少了层间电容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缺点：工艺比较复杂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用途：中短波调谐器、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1-30M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高频电路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753" y="2564904"/>
            <a:ext cx="2055503" cy="157570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749" y="1700809"/>
            <a:ext cx="4086723" cy="68996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62" t="40000" r="35729" b="21249"/>
          <a:stretch/>
        </p:blipFill>
        <p:spPr>
          <a:xfrm>
            <a:off x="7020272" y="2564904"/>
            <a:ext cx="1761758" cy="1565435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4644008" y="1495237"/>
            <a:ext cx="0" cy="4886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392338"/>
      </p:ext>
    </p:extLst>
  </p:cSld>
  <p:clrMapOvr>
    <a:masterClrMapping/>
  </p:clrMapOvr>
  <p:transition>
    <p:wipe dir="d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96136" y="44450"/>
            <a:ext cx="2529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感性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490279" y="1124744"/>
            <a:ext cx="3361641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空心电感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250372" y="4365104"/>
            <a:ext cx="4321628" cy="2031325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片式陶瓷电感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工艺：线圈印刷在陶瓷上，一体烧结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优点：工作频率可高达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GHz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Q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值高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缺点：感值极小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nH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~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几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uH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用途：射频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微波电路、天线匹配器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4716016" y="4365104"/>
            <a:ext cx="4321628" cy="2031325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空心色环电感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工艺：漆包线绕在陶瓷骨架上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优点：工艺简单、价格低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缺点：线径很细，允许电流很小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 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多层绕制，层间电容较大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用途：信号级的滤波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4644008" y="1495237"/>
            <a:ext cx="0" cy="4886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" t="14028" r="68207" b="61939"/>
          <a:stretch/>
        </p:blipFill>
        <p:spPr>
          <a:xfrm>
            <a:off x="251520" y="2204864"/>
            <a:ext cx="1737655" cy="130526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54" t="5551" r="8121" b="62921"/>
          <a:stretch/>
        </p:blipFill>
        <p:spPr>
          <a:xfrm>
            <a:off x="1979712" y="1988840"/>
            <a:ext cx="2382925" cy="172819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690" y="1952858"/>
            <a:ext cx="2520280" cy="154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53745"/>
      </p:ext>
    </p:extLst>
  </p:cSld>
  <p:clrMapOvr>
    <a:masterClrMapping/>
  </p:clrMapOvr>
  <p:transition>
    <p:wipe dir="d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96136" y="44450"/>
            <a:ext cx="2529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感性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490279" y="1124744"/>
            <a:ext cx="3361641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铁氧体电感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355976" y="1840113"/>
            <a:ext cx="0" cy="4613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520" y="4077072"/>
            <a:ext cx="3960440" cy="2363724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工字电感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工艺：漆包线在工字磁芯上绕制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优点：电感量较大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(10uH-10mH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级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 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有很大气隙，不易饱和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缺点：工作频率较低（几百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k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以下）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 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磁路完全开放，易相互干扰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用途：电源变换、储能、电源滤波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2266" y="1927599"/>
            <a:ext cx="2092943" cy="191797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r="2412" b="-1360"/>
          <a:stretch/>
        </p:blipFill>
        <p:spPr>
          <a:xfrm rot="5400000">
            <a:off x="178293" y="1956473"/>
            <a:ext cx="2153138" cy="1785824"/>
          </a:xfrm>
          <a:prstGeom prst="rect">
            <a:avLst/>
          </a:prstGeom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4644008" y="4077072"/>
            <a:ext cx="3960440" cy="2363724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片式电感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开放式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工艺：漆包线在片式磁芯上绕制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优点：电感量较大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(1uH-1mH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级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 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有很大气隙，不易饱和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缺点：工作频率较低（几百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k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以下）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 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磁路完全开放，易相互干扰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用途：电源变换、储能、电源滤波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556792"/>
            <a:ext cx="3284912" cy="205214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4" t="88843" r="27322" b="1887"/>
          <a:stretch/>
        </p:blipFill>
        <p:spPr>
          <a:xfrm>
            <a:off x="4499992" y="2492896"/>
            <a:ext cx="1728192" cy="112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8627"/>
      </p:ext>
    </p:extLst>
  </p:cSld>
  <p:clrMapOvr>
    <a:masterClrMapping/>
  </p:clrMapOvr>
  <p:transition>
    <p:wipe dir="d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96136" y="44450"/>
            <a:ext cx="2529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感性</a:t>
            </a:r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磁性元件</a:t>
            </a:r>
            <a:endParaRPr lang="en-US" altLang="ko-KR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490279" y="1124744"/>
            <a:ext cx="3361641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铁氧体电感</a:t>
            </a:r>
            <a:endParaRPr lang="zh-CN" altLang="en-US" sz="2400" baseline="-250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355976" y="1772816"/>
            <a:ext cx="0" cy="4613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4644008" y="4077072"/>
            <a:ext cx="3960440" cy="2031325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一体成型电感</a:t>
            </a:r>
            <a:r>
              <a:rPr lang="en-US" altLang="zh-CN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模压电感</a:t>
            </a:r>
            <a:endParaRPr lang="en-US" altLang="zh-CN" sz="1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工艺：线圈和铁氧体一体烧结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优点：磁路完全闭合，不易相互干扰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结构稳固、电感稳定性好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缺点：工艺复杂、成本高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用途：电源变换、储能、电源滤波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51520" y="4077072"/>
            <a:ext cx="3960440" cy="2031325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片式电感</a:t>
            </a:r>
            <a:r>
              <a:rPr lang="en-US" altLang="zh-CN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封闭式</a:t>
            </a:r>
            <a:r>
              <a:rPr lang="en-US" altLang="zh-CN" sz="1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工艺：片式磁芯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+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外部环形屏蔽磁芯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优点：电感量较大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(1uH-1mH</a:t>
            </a: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级</a:t>
            </a:r>
            <a:r>
              <a:rPr lang="en-US" altLang="zh-CN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磁路基本闭合，减轻相互干扰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缺点：气隙较短抗饱和比开放式略差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用途：电源变换、储能、电源滤波</a:t>
            </a:r>
            <a:endParaRPr lang="en-US" altLang="zh-CN" sz="1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6" r="4677"/>
          <a:stretch/>
        </p:blipFill>
        <p:spPr>
          <a:xfrm>
            <a:off x="323528" y="1946685"/>
            <a:ext cx="2483768" cy="20583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78" t="88957" r="3531" b="1384"/>
          <a:stretch/>
        </p:blipFill>
        <p:spPr>
          <a:xfrm>
            <a:off x="2620684" y="2780928"/>
            <a:ext cx="1591276" cy="11434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918" y="1810786"/>
            <a:ext cx="3630513" cy="199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11039"/>
      </p:ext>
    </p:extLst>
  </p:cSld>
  <p:clrMapOvr>
    <a:masterClrMapping/>
  </p:clrMapOvr>
  <p:transition>
    <p:wipe dir="d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96136" y="44450"/>
            <a:ext cx="2529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感性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490279" y="1124744"/>
            <a:ext cx="3361641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铁氧体电感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355976" y="1484784"/>
            <a:ext cx="0" cy="4901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4716016" y="4077072"/>
            <a:ext cx="3960440" cy="2252924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片式电感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薄膜电感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工艺：薄膜工艺制作高精度线圈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714375" marR="0" lvl="0" indent="-7143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优点：线圈精度高、感值误差小、工作频率高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缺点：电感量小、线细不宜大电流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714375" marR="0" lvl="0" indent="-7143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用途：小信号滤波、射频电路、天线匹配器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51520" y="4077072"/>
            <a:ext cx="3960440" cy="2308324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片式电感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层积型电感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工艺：铁氧体和内电极交替层压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714375" marR="0" lvl="0" indent="-7143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优点：体积小巧、磁路闭合、工作频率较高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缺点：饱和电流很小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用途：小信号滤波、扼流圈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8" t="47500" r="5426" b="29583"/>
          <a:stretch/>
        </p:blipFill>
        <p:spPr>
          <a:xfrm>
            <a:off x="2051720" y="1628800"/>
            <a:ext cx="2069588" cy="24295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996952"/>
            <a:ext cx="1205492" cy="10801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9" t="32123" r="30729" b="34947"/>
          <a:stretch/>
        </p:blipFill>
        <p:spPr>
          <a:xfrm rot="5400000">
            <a:off x="-48342" y="2216694"/>
            <a:ext cx="2255908" cy="122413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5" t="83916" r="2558" b="450"/>
          <a:stretch/>
        </p:blipFill>
        <p:spPr>
          <a:xfrm>
            <a:off x="4491567" y="2680928"/>
            <a:ext cx="4376493" cy="13681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1" t="26472" r="28645" b="28355"/>
          <a:stretch/>
        </p:blipFill>
        <p:spPr>
          <a:xfrm>
            <a:off x="6876256" y="1323831"/>
            <a:ext cx="1711381" cy="118480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1" b="19274"/>
          <a:stretch/>
        </p:blipFill>
        <p:spPr>
          <a:xfrm>
            <a:off x="4716016" y="1268760"/>
            <a:ext cx="2088232" cy="13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02312"/>
      </p:ext>
    </p:extLst>
  </p:cSld>
  <p:clrMapOvr>
    <a:masterClrMapping/>
  </p:clrMapOvr>
  <p:transition>
    <p:wipe dir="d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96136" y="44450"/>
            <a:ext cx="2529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感性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490279" y="1124744"/>
            <a:ext cx="3865697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(Bead)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电感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355976" y="1844824"/>
            <a:ext cx="0" cy="4541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8" y="1700808"/>
            <a:ext cx="3433649" cy="2248136"/>
          </a:xfrm>
          <a:prstGeom prst="rect">
            <a:avLst/>
          </a:prstGeom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26882" y="4437112"/>
            <a:ext cx="3960440" cy="1698927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引线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直插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磁珠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工艺：将导线穿过高频铁氧体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特点：分布电容极小、谐振频率很高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 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不标感值，标阻抗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@100MHz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用途：抑制高频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EMI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干扰、脉冲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4716016" y="3809642"/>
            <a:ext cx="3960440" cy="369332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片式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表贴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磁珠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0" t="19432" r="11191" b="15562"/>
          <a:stretch/>
        </p:blipFill>
        <p:spPr>
          <a:xfrm>
            <a:off x="5148063" y="1844824"/>
            <a:ext cx="3268220" cy="1800200"/>
          </a:xfrm>
          <a:prstGeom prst="rect">
            <a:avLst/>
          </a:prstGeom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4716016" y="4426049"/>
            <a:ext cx="3960440" cy="1643527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磁珠和电感的差别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磁珠的谐振频率远高于电感结构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磁珠不在乎电感量，更关注高频下的阻抗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磁珠不用于储能，用于阻断干扰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015029"/>
      </p:ext>
    </p:extLst>
  </p:cSld>
  <p:clrMapOvr>
    <a:masterClrMapping/>
  </p:clrMapOvr>
  <p:transition>
    <p:wipe dir="d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96136" y="44450"/>
            <a:ext cx="32512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四、感性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490279" y="1124744"/>
            <a:ext cx="3361641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、磁环电感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427984" y="1844824"/>
            <a:ext cx="0" cy="4235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26882" y="4437112"/>
            <a:ext cx="3960440" cy="1643527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铁粉芯电感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工艺：线圈绕制在环形铁粉芯上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特点：高频损耗极为强烈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714375" marR="0" lvl="0" indent="-7143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用途：主要做吸收电感，吸收电源纹波、瞬态尖峰脉冲等。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2" t="17376" r="7658" b="6112"/>
          <a:stretch/>
        </p:blipFill>
        <p:spPr>
          <a:xfrm>
            <a:off x="800825" y="1859310"/>
            <a:ext cx="2691055" cy="2293672"/>
          </a:xfrm>
          <a:prstGeom prst="rect">
            <a:avLst/>
          </a:prstGeom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4716016" y="4437111"/>
            <a:ext cx="3960440" cy="1698927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铁氧体芯电感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工艺：线圈绕制在环形铁氧体芯上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特点：电感量很大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mH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数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H)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缺点：极易饱和，饱和电流很小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714375" marR="0" lvl="0" indent="-7143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用途：信号级滤波、互感器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变压器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53" t="20800" r="3959" b="17849"/>
          <a:stretch/>
        </p:blipFill>
        <p:spPr>
          <a:xfrm>
            <a:off x="4548014" y="2193631"/>
            <a:ext cx="4128442" cy="18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54008"/>
      </p:ext>
    </p:extLst>
  </p:cSld>
  <p:clrMapOvr>
    <a:masterClrMapping/>
  </p:clrMapOvr>
  <p:transition>
    <p:wipe dir="d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96136" y="44450"/>
            <a:ext cx="2529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感性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490279" y="1124744"/>
            <a:ext cx="3361641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磁环电感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51520" y="4538385"/>
            <a:ext cx="8665598" cy="1698927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（铁硅铝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铁镍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钼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坡莫合金）磁粉芯电感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工艺：将线圈绕制在对应材料的环形铁粉芯上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特点：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(1)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饱和磁感应强度高，且粉末之间的气隙具有较强抗饱和能力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   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）气隙均匀布满整个环路，不会出现开口气隙环磁力线集中的情况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714375" marR="0" lvl="0" indent="-7143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用途：可以作为功率电感（电源变换、储能、电源滤波）使用。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97" y="1916832"/>
            <a:ext cx="2198191" cy="21981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916832"/>
            <a:ext cx="3003174" cy="21833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16" t="23132" r="26744" b="30000"/>
          <a:stretch/>
        </p:blipFill>
        <p:spPr>
          <a:xfrm>
            <a:off x="5724128" y="1916832"/>
            <a:ext cx="2943877" cy="218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14750"/>
      </p:ext>
    </p:extLst>
  </p:cSld>
  <p:clrMapOvr>
    <a:masterClrMapping/>
  </p:clrMapOvr>
  <p:transition>
    <p:wipe dir="d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96136" y="44450"/>
            <a:ext cx="2529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感性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490279" y="1124744"/>
            <a:ext cx="3361641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共模电感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047347" y="2155441"/>
            <a:ext cx="0" cy="4541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220072" y="4509120"/>
            <a:ext cx="3683259" cy="1795107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调芯电感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719138" marR="0" lvl="0" indent="-719138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原理：两组反向线圈共用磁芯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542925" marR="0" lvl="0" indent="-542925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特点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: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共模电感量很大、差模电感量很小、差模抗饱和能力极强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719138" marR="0" lvl="0" indent="-719138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用途：专用于电源端口滤波器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6" r="21280"/>
          <a:stretch/>
        </p:blipFill>
        <p:spPr>
          <a:xfrm>
            <a:off x="4355976" y="1700808"/>
            <a:ext cx="1728192" cy="20358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04" y="1916832"/>
            <a:ext cx="3346116" cy="16335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t="3505" r="10641" b="3399"/>
          <a:stretch/>
        </p:blipFill>
        <p:spPr>
          <a:xfrm>
            <a:off x="6464600" y="1700808"/>
            <a:ext cx="1923824" cy="18778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32" y="4293096"/>
            <a:ext cx="4520816" cy="191422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331640" y="3659833"/>
            <a:ext cx="16321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共模电感的绕制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43608" y="6093296"/>
            <a:ext cx="3079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共模电感应用于电源入口滤波器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07128" y="3615407"/>
            <a:ext cx="37000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共模电感特点：两组反向线圈共用磁芯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998066"/>
      </p:ext>
    </p:extLst>
  </p:cSld>
  <p:clrMapOvr>
    <a:masterClrMapping/>
  </p:clrMapOvr>
  <p:transition>
    <p:wipe dir="d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5796136" y="44450"/>
            <a:ext cx="2529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感性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磁性元件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490279" y="1124744"/>
            <a:ext cx="3361641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铁芯电感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仿宋_GB2312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355976" y="1844824"/>
            <a:ext cx="0" cy="4541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26882" y="4437112"/>
            <a:ext cx="3960440" cy="1698927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硅钢片电感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工艺：将线圈绕制在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型铁芯上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特点：电感量很大（几十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H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缺点：铁芯损耗大、工作频率低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用途：工频滤波、功率因素校正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4716016" y="4426049"/>
            <a:ext cx="3960440" cy="1698927"/>
          </a:xfrm>
          <a:prstGeom prst="rect">
            <a:avLst/>
          </a:prstGeom>
          <a:solidFill>
            <a:srgbClr val="FEE3D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坡莫合金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微晶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非晶磁芯线圈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工艺：将线圈绕制在环形坡莫合金上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特点：电感量很大（几十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H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缺点：极易饱和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用途：工频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中频互感器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33684"/>
            <a:ext cx="2448272" cy="22197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0" t="27342" r="9206"/>
          <a:stretch/>
        </p:blipFill>
        <p:spPr>
          <a:xfrm>
            <a:off x="5038724" y="1933684"/>
            <a:ext cx="3521311" cy="200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48873"/>
      </p:ext>
    </p:extLst>
  </p:cSld>
  <p:clrMapOvr>
    <a:masterClrMapping/>
  </p:clrMapOvr>
  <p:transition>
    <p:wipe dir="d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18226</TotalTime>
  <Words>7463</Words>
  <Application>Microsoft Office PowerPoint</Application>
  <PresentationFormat>全屏显示(4:3)</PresentationFormat>
  <Paragraphs>1360</Paragraphs>
  <Slides>100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100</vt:i4>
      </vt:variant>
    </vt:vector>
  </HeadingPairs>
  <TitlesOfParts>
    <vt:vector size="115" baseType="lpstr">
      <vt:lpstr>仿宋_GB2312</vt:lpstr>
      <vt:lpstr>黑体</vt:lpstr>
      <vt:lpstr>SimSun</vt:lpstr>
      <vt:lpstr>SimSun</vt:lpstr>
      <vt:lpstr>微软雅黑</vt:lpstr>
      <vt:lpstr>Arial</vt:lpstr>
      <vt:lpstr>Calibri</vt:lpstr>
      <vt:lpstr>Times New Roman</vt:lpstr>
      <vt:lpstr>Verdana</vt:lpstr>
      <vt:lpstr>Wingdings</vt:lpstr>
      <vt:lpstr>Office 主题</vt:lpstr>
      <vt:lpstr>1_Office 主题</vt:lpstr>
      <vt:lpstr>Image</vt:lpstr>
      <vt:lpstr>Visio</vt:lpstr>
      <vt:lpstr>Equation</vt:lpstr>
      <vt:lpstr>工程概论III</vt:lpstr>
      <vt:lpstr>第二讲 分立元器件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  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李卫帮</dc:creator>
  <cp:lastModifiedBy>Administrator</cp:lastModifiedBy>
  <cp:revision>1469</cp:revision>
  <dcterms:created xsi:type="dcterms:W3CDTF">2014-04-29T08:12:32Z</dcterms:created>
  <dcterms:modified xsi:type="dcterms:W3CDTF">2022-09-07T16:29:09Z</dcterms:modified>
</cp:coreProperties>
</file>